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rompt" charset="1" panose="00000500000000000000"/>
      <p:regular r:id="rId16"/>
    </p:embeddedFont>
    <p:embeddedFont>
      <p:font typeface="Prompt Bold" charset="1" panose="00000800000000000000"/>
      <p:regular r:id="rId17"/>
    </p:embeddedFont>
    <p:embeddedFont>
      <p:font typeface="Prompt Italics" charset="1" panose="00000500000000000000"/>
      <p:regular r:id="rId18"/>
    </p:embeddedFont>
    <p:embeddedFont>
      <p:font typeface="Prompt Bold Italics" charset="1" panose="00000800000000000000"/>
      <p:regular r:id="rId19"/>
    </p:embeddedFont>
    <p:embeddedFont>
      <p:font typeface="Prompt Thin" charset="1" panose="00000200000000000000"/>
      <p:regular r:id="rId20"/>
    </p:embeddedFont>
    <p:embeddedFont>
      <p:font typeface="Prompt Thin Italics" charset="1" panose="00000200000000000000"/>
      <p:regular r:id="rId21"/>
    </p:embeddedFont>
    <p:embeddedFont>
      <p:font typeface="Prompt Extra-Light" charset="1" panose="00000300000000000000"/>
      <p:regular r:id="rId22"/>
    </p:embeddedFont>
    <p:embeddedFont>
      <p:font typeface="Prompt Extra-Light Italics" charset="1" panose="00000300000000000000"/>
      <p:regular r:id="rId23"/>
    </p:embeddedFont>
    <p:embeddedFont>
      <p:font typeface="Prompt Light" charset="1" panose="00000400000000000000"/>
      <p:regular r:id="rId24"/>
    </p:embeddedFont>
    <p:embeddedFont>
      <p:font typeface="Prompt Light Italics" charset="1" panose="00000400000000000000"/>
      <p:regular r:id="rId25"/>
    </p:embeddedFont>
    <p:embeddedFont>
      <p:font typeface="Prompt Medium" charset="1" panose="00000600000000000000"/>
      <p:regular r:id="rId26"/>
    </p:embeddedFont>
    <p:embeddedFont>
      <p:font typeface="Prompt Medium Italics" charset="1" panose="00000600000000000000"/>
      <p:regular r:id="rId27"/>
    </p:embeddedFont>
    <p:embeddedFont>
      <p:font typeface="Prompt Semi-Bold" charset="1" panose="00000700000000000000"/>
      <p:regular r:id="rId28"/>
    </p:embeddedFont>
    <p:embeddedFont>
      <p:font typeface="Prompt Semi-Bold Italics" charset="1" panose="00000700000000000000"/>
      <p:regular r:id="rId29"/>
    </p:embeddedFont>
    <p:embeddedFont>
      <p:font typeface="Prompt Ultra-Bold" charset="1" panose="00000900000000000000"/>
      <p:regular r:id="rId30"/>
    </p:embeddedFont>
    <p:embeddedFont>
      <p:font typeface="Prompt Ultra-Bold Italics" charset="1" panose="00000900000000000000"/>
      <p:regular r:id="rId31"/>
    </p:embeddedFont>
    <p:embeddedFont>
      <p:font typeface="Prompt Heavy" charset="1" panose="00000A00000000000000"/>
      <p:regular r:id="rId32"/>
    </p:embeddedFont>
    <p:embeddedFont>
      <p:font typeface="Prompt Heavy Italics" charset="1" panose="00000A00000000000000"/>
      <p:regular r:id="rId33"/>
    </p:embeddedFont>
    <p:embeddedFont>
      <p:font typeface="Clear Sans" charset="1" panose="020B0503030202020304"/>
      <p:regular r:id="rId34"/>
    </p:embeddedFont>
    <p:embeddedFont>
      <p:font typeface="Clear Sans Bold" charset="1" panose="020B0803030202020304"/>
      <p:regular r:id="rId35"/>
    </p:embeddedFont>
    <p:embeddedFont>
      <p:font typeface="Clear Sans Italics" charset="1" panose="020B0503030202090304"/>
      <p:regular r:id="rId36"/>
    </p:embeddedFont>
    <p:embeddedFont>
      <p:font typeface="Clear Sans Bold Italics" charset="1" panose="020B0803030202090304"/>
      <p:regular r:id="rId37"/>
    </p:embeddedFont>
    <p:embeddedFont>
      <p:font typeface="Clear Sans Thin" charset="1" panose="020B0203030202020304"/>
      <p:regular r:id="rId38"/>
    </p:embeddedFont>
    <p:embeddedFont>
      <p:font typeface="Clear Sans Light" charset="1" panose="020B0303030202020304"/>
      <p:regular r:id="rId39"/>
    </p:embeddedFont>
    <p:embeddedFont>
      <p:font typeface="Clear Sans Medium" charset="1" panose="020B0603030202020304"/>
      <p:regular r:id="rId40"/>
    </p:embeddedFont>
    <p:embeddedFont>
      <p:font typeface="Clear Sans Medium Italics" charset="1" panose="020B0603030202090304"/>
      <p:regular r:id="rId41"/>
    </p:embeddedFont>
    <p:embeddedFont>
      <p:font typeface="Open Sauce" charset="1" panose="00000500000000000000"/>
      <p:regular r:id="rId42"/>
    </p:embeddedFont>
    <p:embeddedFont>
      <p:font typeface="Open Sauce Bold" charset="1" panose="00000800000000000000"/>
      <p:regular r:id="rId43"/>
    </p:embeddedFont>
    <p:embeddedFont>
      <p:font typeface="Open Sauce Italics" charset="1" panose="00000500000000000000"/>
      <p:regular r:id="rId44"/>
    </p:embeddedFont>
    <p:embeddedFont>
      <p:font typeface="Open Sauce Bold Italics" charset="1" panose="00000800000000000000"/>
      <p:regular r:id="rId45"/>
    </p:embeddedFont>
    <p:embeddedFont>
      <p:font typeface="Open Sauce Light" charset="1" panose="00000400000000000000"/>
      <p:regular r:id="rId46"/>
    </p:embeddedFont>
    <p:embeddedFont>
      <p:font typeface="Open Sauce Light Italics" charset="1" panose="00000400000000000000"/>
      <p:regular r:id="rId47"/>
    </p:embeddedFont>
    <p:embeddedFont>
      <p:font typeface="Open Sauce Medium" charset="1" panose="00000600000000000000"/>
      <p:regular r:id="rId48"/>
    </p:embeddedFont>
    <p:embeddedFont>
      <p:font typeface="Open Sauce Medium Italics" charset="1" panose="00000600000000000000"/>
      <p:regular r:id="rId49"/>
    </p:embeddedFont>
    <p:embeddedFont>
      <p:font typeface="Open Sauce Semi-Bold" charset="1" panose="00000700000000000000"/>
      <p:regular r:id="rId50"/>
    </p:embeddedFont>
    <p:embeddedFont>
      <p:font typeface="Open Sauce Semi-Bold Italics" charset="1" panose="00000700000000000000"/>
      <p:regular r:id="rId51"/>
    </p:embeddedFont>
    <p:embeddedFont>
      <p:font typeface="Open Sauce Heavy" charset="1" panose="00000A00000000000000"/>
      <p:regular r:id="rId52"/>
    </p:embeddedFont>
    <p:embeddedFont>
      <p:font typeface="Open Sauce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74" Target="slides/slide21.xml" Type="http://schemas.openxmlformats.org/officeDocument/2006/relationships/slide"/><Relationship Id="rId75" Target="slides/slide22.xml" Type="http://schemas.openxmlformats.org/officeDocument/2006/relationships/slide"/><Relationship Id="rId76" Target="slides/slide23.xml" Type="http://schemas.openxmlformats.org/officeDocument/2006/relationships/slide"/><Relationship Id="rId77" Target="slides/slide24.xml" Type="http://schemas.openxmlformats.org/officeDocument/2006/relationships/slide"/><Relationship Id="rId78" Target="slides/slide25.xml" Type="http://schemas.openxmlformats.org/officeDocument/2006/relationships/slide"/><Relationship Id="rId79" Target="slides/slide2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1.jpeg" Type="http://schemas.openxmlformats.org/officeDocument/2006/relationships/image"/><Relationship Id="rId5" Target="../media/image3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6.jpeg" Type="http://schemas.openxmlformats.org/officeDocument/2006/relationships/image"/><Relationship Id="rId5" Target="../media/image37.jpeg" Type="http://schemas.openxmlformats.org/officeDocument/2006/relationships/image"/><Relationship Id="rId6" Target="../media/image38.jpeg" Type="http://schemas.openxmlformats.org/officeDocument/2006/relationships/image"/><Relationship Id="rId7" Target="../media/image39.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0.jpe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https://ieeexplore.ieee.org/document/6790655" TargetMode="External" Type="http://schemas.openxmlformats.org/officeDocument/2006/relationships/hyperlink"/><Relationship Id="rId5" Target="https://nn.cs.utexas.edu/downloads/papers/stanley.ec02.pdf" TargetMode="External" Type="http://schemas.openxmlformats.org/officeDocument/2006/relationships/hyperlink"/></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VAGENMsyPOk.mp4" Type="http://schemas.openxmlformats.org/officeDocument/2006/relationships/video"/><Relationship Id="rId4" Target="../media/VAGENMsyPOk.mp4" Type="http://schemas.microsoft.com/office/2007/relationships/media"/><Relationship Id="rId5" Target="../media/image4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VAGEM0iPktM.mp4" Type="http://schemas.openxmlformats.org/officeDocument/2006/relationships/video"/><Relationship Id="rId6" Target="../media/VAGEM0iPktM.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04471" y="2928709"/>
            <a:ext cx="6761073" cy="4401643"/>
            <a:chOff x="0" y="0"/>
            <a:chExt cx="1248488" cy="812800"/>
          </a:xfrm>
        </p:grpSpPr>
        <p:sp>
          <p:nvSpPr>
            <p:cNvPr name="Freeform 3" id="3"/>
            <p:cNvSpPr/>
            <p:nvPr/>
          </p:nvSpPr>
          <p:spPr>
            <a:xfrm flipH="false" flipV="false" rot="0">
              <a:off x="0" y="0"/>
              <a:ext cx="1248488" cy="812800"/>
            </a:xfrm>
            <a:custGeom>
              <a:avLst/>
              <a:gdLst/>
              <a:ahLst/>
              <a:cxnLst/>
              <a:rect r="r" b="b" t="t" l="l"/>
              <a:pathLst>
                <a:path h="812800" w="1248488">
                  <a:moveTo>
                    <a:pt x="26337" y="0"/>
                  </a:moveTo>
                  <a:lnTo>
                    <a:pt x="1222152" y="0"/>
                  </a:lnTo>
                  <a:cubicBezTo>
                    <a:pt x="1236697" y="0"/>
                    <a:pt x="1248488" y="11791"/>
                    <a:pt x="1248488" y="26337"/>
                  </a:cubicBezTo>
                  <a:lnTo>
                    <a:pt x="1248488" y="786463"/>
                  </a:lnTo>
                  <a:cubicBezTo>
                    <a:pt x="1248488" y="793448"/>
                    <a:pt x="1245713" y="800147"/>
                    <a:pt x="1240774" y="805086"/>
                  </a:cubicBezTo>
                  <a:cubicBezTo>
                    <a:pt x="1235835" y="810025"/>
                    <a:pt x="1229137" y="812800"/>
                    <a:pt x="1222152" y="812800"/>
                  </a:cubicBezTo>
                  <a:lnTo>
                    <a:pt x="26337" y="812800"/>
                  </a:lnTo>
                  <a:cubicBezTo>
                    <a:pt x="11791" y="812800"/>
                    <a:pt x="0" y="801009"/>
                    <a:pt x="0" y="786463"/>
                  </a:cubicBezTo>
                  <a:lnTo>
                    <a:pt x="0" y="26337"/>
                  </a:lnTo>
                  <a:cubicBezTo>
                    <a:pt x="0" y="11791"/>
                    <a:pt x="11791" y="0"/>
                    <a:pt x="26337" y="0"/>
                  </a:cubicBezTo>
                  <a:close/>
                </a:path>
              </a:pathLst>
            </a:custGeom>
            <a:blipFill>
              <a:blip r:embed="rId2"/>
              <a:stretch>
                <a:fillRect l="0" t="-7601" r="0" b="-7601"/>
              </a:stretch>
            </a:blipFill>
            <a:ln w="95250" cap="rnd">
              <a:solidFill>
                <a:srgbClr val="000000"/>
              </a:solidFill>
              <a:prstDash val="solid"/>
              <a:round/>
            </a:ln>
          </p:spPr>
        </p:sp>
      </p:grpSp>
      <p:grpSp>
        <p:nvGrpSpPr>
          <p:cNvPr name="Group 4" id="4"/>
          <p:cNvGrpSpPr/>
          <p:nvPr/>
        </p:nvGrpSpPr>
        <p:grpSpPr>
          <a:xfrm rot="-10800000">
            <a:off x="16240122" y="1749075"/>
            <a:ext cx="1604277" cy="1403742"/>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6" id="6"/>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7" id="7"/>
          <p:cNvGrpSpPr/>
          <p:nvPr/>
        </p:nvGrpSpPr>
        <p:grpSpPr>
          <a:xfrm rot="0">
            <a:off x="10704471" y="6908205"/>
            <a:ext cx="1731959" cy="1408426"/>
            <a:chOff x="0" y="0"/>
            <a:chExt cx="812800" cy="660968"/>
          </a:xfrm>
        </p:grpSpPr>
        <p:sp>
          <p:nvSpPr>
            <p:cNvPr name="Freeform 8" id="8"/>
            <p:cNvSpPr/>
            <p:nvPr/>
          </p:nvSpPr>
          <p:spPr>
            <a:xfrm flipH="false" flipV="false" rot="0">
              <a:off x="0" y="0"/>
              <a:ext cx="812800" cy="660968"/>
            </a:xfrm>
            <a:custGeom>
              <a:avLst/>
              <a:gdLst/>
              <a:ahLst/>
              <a:cxnLst/>
              <a:rect r="r" b="b" t="t" l="l"/>
              <a:pathLst>
                <a:path h="660968" w="812800">
                  <a:moveTo>
                    <a:pt x="406400" y="0"/>
                  </a:moveTo>
                  <a:lnTo>
                    <a:pt x="812800" y="660968"/>
                  </a:lnTo>
                  <a:lnTo>
                    <a:pt x="0" y="660968"/>
                  </a:lnTo>
                  <a:lnTo>
                    <a:pt x="406400" y="0"/>
                  </a:lnTo>
                  <a:close/>
                </a:path>
              </a:pathLst>
            </a:custGeom>
            <a:solidFill>
              <a:srgbClr val="0CB0B6"/>
            </a:solidFill>
          </p:spPr>
        </p:sp>
        <p:sp>
          <p:nvSpPr>
            <p:cNvPr name="TextBox 9" id="9"/>
            <p:cNvSpPr txBox="true"/>
            <p:nvPr/>
          </p:nvSpPr>
          <p:spPr>
            <a:xfrm>
              <a:off x="127000" y="230678"/>
              <a:ext cx="558800" cy="383078"/>
            </a:xfrm>
            <a:prstGeom prst="rect">
              <a:avLst/>
            </a:prstGeom>
          </p:spPr>
          <p:txBody>
            <a:bodyPr anchor="ctr" rtlCol="false" tIns="50800" lIns="50800" bIns="50800" rIns="50800"/>
            <a:lstStyle/>
            <a:p>
              <a:pPr algn="ctr">
                <a:lnSpc>
                  <a:spcPts val="3525"/>
                </a:lnSpc>
              </a:pPr>
            </a:p>
          </p:txBody>
        </p:sp>
      </p:grpSp>
      <p:grpSp>
        <p:nvGrpSpPr>
          <p:cNvPr name="Group 10" id="10"/>
          <p:cNvGrpSpPr/>
          <p:nvPr/>
        </p:nvGrpSpPr>
        <p:grpSpPr>
          <a:xfrm rot="-10800000">
            <a:off x="10395247" y="1749075"/>
            <a:ext cx="1721161" cy="1506016"/>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3" id="13"/>
          <p:cNvGrpSpPr/>
          <p:nvPr/>
        </p:nvGrpSpPr>
        <p:grpSpPr>
          <a:xfrm rot="0">
            <a:off x="16454485" y="6884327"/>
            <a:ext cx="1609630" cy="1408426"/>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
        <p:nvSpPr>
          <p:cNvPr name="TextBox 16" id="16"/>
          <p:cNvSpPr txBox="true"/>
          <p:nvPr/>
        </p:nvSpPr>
        <p:spPr>
          <a:xfrm rot="0">
            <a:off x="0" y="1168926"/>
            <a:ext cx="9144000" cy="1985764"/>
          </a:xfrm>
          <a:prstGeom prst="rect">
            <a:avLst/>
          </a:prstGeom>
        </p:spPr>
        <p:txBody>
          <a:bodyPr anchor="t" rtlCol="false" tIns="0" lIns="0" bIns="0" rIns="0">
            <a:spAutoFit/>
          </a:bodyPr>
          <a:lstStyle/>
          <a:p>
            <a:pPr algn="ctr">
              <a:lnSpc>
                <a:spcPts val="7830"/>
              </a:lnSpc>
            </a:pPr>
            <a:r>
              <a:rPr lang="en-US" sz="6525">
                <a:solidFill>
                  <a:srgbClr val="DB793D"/>
                </a:solidFill>
                <a:latin typeface="Open Sauce Semi-Bold"/>
              </a:rPr>
              <a:t>STRUCTURE OPTIMIZATION </a:t>
            </a:r>
          </a:p>
        </p:txBody>
      </p:sp>
      <p:grpSp>
        <p:nvGrpSpPr>
          <p:cNvPr name="Group 17" id="17"/>
          <p:cNvGrpSpPr/>
          <p:nvPr/>
        </p:nvGrpSpPr>
        <p:grpSpPr>
          <a:xfrm rot="0">
            <a:off x="1028700" y="4347660"/>
            <a:ext cx="6832989" cy="2522071"/>
            <a:chOff x="0" y="0"/>
            <a:chExt cx="9110652" cy="3362762"/>
          </a:xfrm>
        </p:grpSpPr>
        <p:sp>
          <p:nvSpPr>
            <p:cNvPr name="TextBox 18" id="18"/>
            <p:cNvSpPr txBox="true"/>
            <p:nvPr/>
          </p:nvSpPr>
          <p:spPr>
            <a:xfrm rot="0">
              <a:off x="0" y="-38100"/>
              <a:ext cx="7741220" cy="493607"/>
            </a:xfrm>
            <a:prstGeom prst="rect">
              <a:avLst/>
            </a:prstGeom>
          </p:spPr>
          <p:txBody>
            <a:bodyPr anchor="t" rtlCol="false" tIns="0" lIns="0" bIns="0" rIns="0">
              <a:spAutoFit/>
            </a:bodyPr>
            <a:lstStyle/>
            <a:p>
              <a:pPr algn="l">
                <a:lnSpc>
                  <a:spcPts val="3220"/>
                </a:lnSpc>
              </a:pPr>
              <a:r>
                <a:rPr lang="en-US" sz="2300">
                  <a:solidFill>
                    <a:srgbClr val="000000"/>
                  </a:solidFill>
                  <a:latin typeface="Open Sauce Semi-Bold"/>
                </a:rPr>
                <a:t>Presented By:</a:t>
              </a:r>
            </a:p>
          </p:txBody>
        </p:sp>
        <p:sp>
          <p:nvSpPr>
            <p:cNvPr name="TextBox 19" id="19"/>
            <p:cNvSpPr txBox="true"/>
            <p:nvPr/>
          </p:nvSpPr>
          <p:spPr>
            <a:xfrm rot="0">
              <a:off x="374964" y="504531"/>
              <a:ext cx="8735688" cy="2858231"/>
            </a:xfrm>
            <a:prstGeom prst="rect">
              <a:avLst/>
            </a:prstGeom>
          </p:spPr>
          <p:txBody>
            <a:bodyPr anchor="t" rtlCol="false" tIns="0" lIns="0" bIns="0" rIns="0">
              <a:spAutoFit/>
            </a:bodyPr>
            <a:lstStyle/>
            <a:p>
              <a:pPr algn="ctr">
                <a:lnSpc>
                  <a:spcPts val="4354"/>
                </a:lnSpc>
              </a:pPr>
              <a:r>
                <a:rPr lang="en-US" sz="3110">
                  <a:solidFill>
                    <a:srgbClr val="000000"/>
                  </a:solidFill>
                  <a:latin typeface="Canva Sans Bold"/>
                </a:rPr>
                <a:t>Kavan Vavadiya      [210100166]</a:t>
              </a:r>
            </a:p>
            <a:p>
              <a:pPr algn="ctr">
                <a:lnSpc>
                  <a:spcPts val="4354"/>
                </a:lnSpc>
              </a:pPr>
              <a:r>
                <a:rPr lang="en-US" sz="3110">
                  <a:solidFill>
                    <a:srgbClr val="000000"/>
                  </a:solidFill>
                  <a:latin typeface="Canva Sans Bold"/>
                </a:rPr>
                <a:t>Kush Patil                  [21d100016]</a:t>
              </a:r>
            </a:p>
            <a:p>
              <a:pPr algn="ctr">
                <a:lnSpc>
                  <a:spcPts val="4354"/>
                </a:lnSpc>
              </a:pPr>
              <a:r>
                <a:rPr lang="en-US" sz="3110">
                  <a:solidFill>
                    <a:srgbClr val="000000"/>
                  </a:solidFill>
                  <a:latin typeface="Canva Sans Bold"/>
                </a:rPr>
                <a:t>Darshan Makwana [21d100003]</a:t>
              </a:r>
            </a:p>
            <a:p>
              <a:pPr algn="ctr" marL="0" indent="0" lvl="0">
                <a:lnSpc>
                  <a:spcPts val="4354"/>
                </a:lnSpc>
                <a:spcBef>
                  <a:spcPct val="0"/>
                </a:spcBef>
              </a:pPr>
              <a:r>
                <a:rPr lang="en-US" sz="3110">
                  <a:solidFill>
                    <a:srgbClr val="000000"/>
                  </a:solidFill>
                  <a:latin typeface="Canva Sans Bold"/>
                </a:rPr>
                <a:t>Sanika Wagh             [21d100018]</a:t>
              </a:r>
            </a:p>
          </p:txBody>
        </p:sp>
      </p:grpSp>
      <p:grpSp>
        <p:nvGrpSpPr>
          <p:cNvPr name="Group 20" id="20"/>
          <p:cNvGrpSpPr/>
          <p:nvPr/>
        </p:nvGrpSpPr>
        <p:grpSpPr>
          <a:xfrm rot="0">
            <a:off x="1028700" y="7330352"/>
            <a:ext cx="6832989" cy="1440169"/>
            <a:chOff x="0" y="0"/>
            <a:chExt cx="9110652" cy="1920226"/>
          </a:xfrm>
        </p:grpSpPr>
        <p:sp>
          <p:nvSpPr>
            <p:cNvPr name="TextBox 21" id="21"/>
            <p:cNvSpPr txBox="true"/>
            <p:nvPr/>
          </p:nvSpPr>
          <p:spPr>
            <a:xfrm rot="0">
              <a:off x="0" y="-28575"/>
              <a:ext cx="7741220" cy="474768"/>
            </a:xfrm>
            <a:prstGeom prst="rect">
              <a:avLst/>
            </a:prstGeom>
          </p:spPr>
          <p:txBody>
            <a:bodyPr anchor="t" rtlCol="false" tIns="0" lIns="0" bIns="0" rIns="0">
              <a:spAutoFit/>
            </a:bodyPr>
            <a:lstStyle/>
            <a:p>
              <a:pPr algn="l">
                <a:lnSpc>
                  <a:spcPts val="3080"/>
                </a:lnSpc>
              </a:pPr>
              <a:r>
                <a:rPr lang="en-US" sz="2200">
                  <a:solidFill>
                    <a:srgbClr val="000000"/>
                  </a:solidFill>
                  <a:latin typeface="Open Sauce Semi-Bold"/>
                </a:rPr>
                <a:t>Under Guidance:</a:t>
              </a:r>
            </a:p>
          </p:txBody>
        </p:sp>
        <p:sp>
          <p:nvSpPr>
            <p:cNvPr name="TextBox 22" id="22"/>
            <p:cNvSpPr txBox="true"/>
            <p:nvPr/>
          </p:nvSpPr>
          <p:spPr>
            <a:xfrm rot="0">
              <a:off x="374964" y="495218"/>
              <a:ext cx="8735688" cy="1425008"/>
            </a:xfrm>
            <a:prstGeom prst="rect">
              <a:avLst/>
            </a:prstGeom>
          </p:spPr>
          <p:txBody>
            <a:bodyPr anchor="t" rtlCol="false" tIns="0" lIns="0" bIns="0" rIns="0">
              <a:spAutoFit/>
            </a:bodyPr>
            <a:lstStyle/>
            <a:p>
              <a:pPr algn="l">
                <a:lnSpc>
                  <a:spcPts val="4354"/>
                </a:lnSpc>
              </a:pPr>
              <a:r>
                <a:rPr lang="en-US" sz="3110">
                  <a:solidFill>
                    <a:srgbClr val="000000"/>
                  </a:solidFill>
                  <a:latin typeface="Canva Sans Bold"/>
                </a:rPr>
                <a:t>Prof. Avinash Bhardwaj</a:t>
              </a:r>
            </a:p>
            <a:p>
              <a:pPr algn="l" marL="0" indent="0" lvl="0">
                <a:lnSpc>
                  <a:spcPts val="4354"/>
                </a:lnSpc>
                <a:spcBef>
                  <a:spcPct val="0"/>
                </a:spcBef>
              </a:pPr>
              <a:r>
                <a:rPr lang="en-US" sz="3110">
                  <a:solidFill>
                    <a:srgbClr val="000000"/>
                  </a:solidFill>
                  <a:latin typeface="Canva Sans Bold"/>
                </a:rPr>
                <a:t>TA : Amritansh</a:t>
              </a:r>
            </a:p>
          </p:txBody>
        </p:sp>
      </p:grpSp>
      <p:sp>
        <p:nvSpPr>
          <p:cNvPr name="TextBox 23" id="23"/>
          <p:cNvSpPr txBox="true"/>
          <p:nvPr/>
        </p:nvSpPr>
        <p:spPr>
          <a:xfrm rot="0">
            <a:off x="2871843" y="3260003"/>
            <a:ext cx="314670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Group 35: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271109"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aphicFrame>
        <p:nvGraphicFramePr>
          <p:cNvPr name="Table 15" id="15"/>
          <p:cNvGraphicFramePr>
            <a:graphicFrameLocks noGrp="true"/>
          </p:cNvGraphicFramePr>
          <p:nvPr/>
        </p:nvGraphicFramePr>
        <p:xfrm>
          <a:off x="613724" y="3418781"/>
          <a:ext cx="17345738" cy="4900608"/>
        </p:xfrm>
        <a:graphic>
          <a:graphicData uri="http://schemas.openxmlformats.org/drawingml/2006/table">
            <a:tbl>
              <a:tblPr/>
              <a:tblGrid>
                <a:gridCol w="4072008"/>
                <a:gridCol w="4279781"/>
                <a:gridCol w="4066317"/>
                <a:gridCol w="4927632"/>
              </a:tblGrid>
              <a:tr h="988762">
                <a:tc>
                  <a:txBody>
                    <a:bodyPr anchor="t" rtlCol="false"/>
                    <a:lstStyle/>
                    <a:p>
                      <a:pPr algn="ctr">
                        <a:lnSpc>
                          <a:spcPts val="4200"/>
                        </a:lnSpc>
                        <a:defRPr/>
                      </a:pPr>
                      <a:r>
                        <a:rPr lang="en-US" sz="3000">
                          <a:solidFill>
                            <a:srgbClr val="000000"/>
                          </a:solidFill>
                          <a:latin typeface="Open Sauce"/>
                        </a:rPr>
                        <a:t>Initial Bridge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Minimizing Force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Minimizing Strain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Minimizing Strain Energy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911846">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16" id="16"/>
          <p:cNvGrpSpPr/>
          <p:nvPr/>
        </p:nvGrpSpPr>
        <p:grpSpPr>
          <a:xfrm rot="0">
            <a:off x="926265" y="4695848"/>
            <a:ext cx="3466087" cy="346608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51373" y="0"/>
                  </a:moveTo>
                  <a:lnTo>
                    <a:pt x="761427" y="0"/>
                  </a:lnTo>
                  <a:cubicBezTo>
                    <a:pt x="775052" y="0"/>
                    <a:pt x="788119" y="5413"/>
                    <a:pt x="797753" y="15047"/>
                  </a:cubicBezTo>
                  <a:cubicBezTo>
                    <a:pt x="807387" y="24681"/>
                    <a:pt x="812800" y="37748"/>
                    <a:pt x="812800" y="51373"/>
                  </a:cubicBezTo>
                  <a:lnTo>
                    <a:pt x="812800" y="761427"/>
                  </a:lnTo>
                  <a:cubicBezTo>
                    <a:pt x="812800" y="775052"/>
                    <a:pt x="807387" y="788119"/>
                    <a:pt x="797753" y="797753"/>
                  </a:cubicBezTo>
                  <a:cubicBezTo>
                    <a:pt x="788119" y="807387"/>
                    <a:pt x="775052" y="812800"/>
                    <a:pt x="761427" y="812800"/>
                  </a:cubicBezTo>
                  <a:lnTo>
                    <a:pt x="51373" y="812800"/>
                  </a:lnTo>
                  <a:cubicBezTo>
                    <a:pt x="37748" y="812800"/>
                    <a:pt x="24681" y="807387"/>
                    <a:pt x="15047" y="797753"/>
                  </a:cubicBezTo>
                  <a:cubicBezTo>
                    <a:pt x="5413" y="788119"/>
                    <a:pt x="0" y="775052"/>
                    <a:pt x="0" y="761427"/>
                  </a:cubicBezTo>
                  <a:lnTo>
                    <a:pt x="0" y="51373"/>
                  </a:lnTo>
                  <a:cubicBezTo>
                    <a:pt x="0" y="37748"/>
                    <a:pt x="5413" y="24681"/>
                    <a:pt x="15047" y="15047"/>
                  </a:cubicBezTo>
                  <a:cubicBezTo>
                    <a:pt x="24681" y="5413"/>
                    <a:pt x="37748" y="0"/>
                    <a:pt x="51373" y="0"/>
                  </a:cubicBezTo>
                  <a:close/>
                </a:path>
              </a:pathLst>
            </a:custGeom>
            <a:blipFill>
              <a:blip r:embed="rId4"/>
              <a:stretch>
                <a:fillRect l="-16666" t="0" r="-16666" b="0"/>
              </a:stretch>
            </a:blipFill>
          </p:spPr>
        </p:sp>
      </p:grpSp>
      <p:grpSp>
        <p:nvGrpSpPr>
          <p:cNvPr name="Group 18" id="18"/>
          <p:cNvGrpSpPr/>
          <p:nvPr/>
        </p:nvGrpSpPr>
        <p:grpSpPr>
          <a:xfrm rot="0">
            <a:off x="4967944" y="4695848"/>
            <a:ext cx="3466087" cy="34660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51373" y="0"/>
                  </a:moveTo>
                  <a:lnTo>
                    <a:pt x="761427" y="0"/>
                  </a:lnTo>
                  <a:cubicBezTo>
                    <a:pt x="775052" y="0"/>
                    <a:pt x="788119" y="5413"/>
                    <a:pt x="797753" y="15047"/>
                  </a:cubicBezTo>
                  <a:cubicBezTo>
                    <a:pt x="807387" y="24681"/>
                    <a:pt x="812800" y="37748"/>
                    <a:pt x="812800" y="51373"/>
                  </a:cubicBezTo>
                  <a:lnTo>
                    <a:pt x="812800" y="761427"/>
                  </a:lnTo>
                  <a:cubicBezTo>
                    <a:pt x="812800" y="775052"/>
                    <a:pt x="807387" y="788119"/>
                    <a:pt x="797753" y="797753"/>
                  </a:cubicBezTo>
                  <a:cubicBezTo>
                    <a:pt x="788119" y="807387"/>
                    <a:pt x="775052" y="812800"/>
                    <a:pt x="761427" y="812800"/>
                  </a:cubicBezTo>
                  <a:lnTo>
                    <a:pt x="51373" y="812800"/>
                  </a:lnTo>
                  <a:cubicBezTo>
                    <a:pt x="37748" y="812800"/>
                    <a:pt x="24681" y="807387"/>
                    <a:pt x="15047" y="797753"/>
                  </a:cubicBezTo>
                  <a:cubicBezTo>
                    <a:pt x="5413" y="788119"/>
                    <a:pt x="0" y="775052"/>
                    <a:pt x="0" y="761427"/>
                  </a:cubicBezTo>
                  <a:lnTo>
                    <a:pt x="0" y="51373"/>
                  </a:lnTo>
                  <a:cubicBezTo>
                    <a:pt x="0" y="37748"/>
                    <a:pt x="5413" y="24681"/>
                    <a:pt x="15047" y="15047"/>
                  </a:cubicBezTo>
                  <a:cubicBezTo>
                    <a:pt x="24681" y="5413"/>
                    <a:pt x="37748" y="0"/>
                    <a:pt x="51373" y="0"/>
                  </a:cubicBezTo>
                  <a:close/>
                </a:path>
              </a:pathLst>
            </a:custGeom>
            <a:blipFill>
              <a:blip r:embed="rId5"/>
              <a:stretch>
                <a:fillRect l="-16666" t="0" r="-16666" b="0"/>
              </a:stretch>
            </a:blipFill>
          </p:spPr>
        </p:sp>
      </p:grpSp>
      <p:grpSp>
        <p:nvGrpSpPr>
          <p:cNvPr name="Group 20" id="20"/>
          <p:cNvGrpSpPr/>
          <p:nvPr/>
        </p:nvGrpSpPr>
        <p:grpSpPr>
          <a:xfrm rot="0">
            <a:off x="9286593" y="4695848"/>
            <a:ext cx="3466087" cy="34660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51373" y="0"/>
                  </a:moveTo>
                  <a:lnTo>
                    <a:pt x="761427" y="0"/>
                  </a:lnTo>
                  <a:cubicBezTo>
                    <a:pt x="775052" y="0"/>
                    <a:pt x="788119" y="5413"/>
                    <a:pt x="797753" y="15047"/>
                  </a:cubicBezTo>
                  <a:cubicBezTo>
                    <a:pt x="807387" y="24681"/>
                    <a:pt x="812800" y="37748"/>
                    <a:pt x="812800" y="51373"/>
                  </a:cubicBezTo>
                  <a:lnTo>
                    <a:pt x="812800" y="761427"/>
                  </a:lnTo>
                  <a:cubicBezTo>
                    <a:pt x="812800" y="775052"/>
                    <a:pt x="807387" y="788119"/>
                    <a:pt x="797753" y="797753"/>
                  </a:cubicBezTo>
                  <a:cubicBezTo>
                    <a:pt x="788119" y="807387"/>
                    <a:pt x="775052" y="812800"/>
                    <a:pt x="761427" y="812800"/>
                  </a:cubicBezTo>
                  <a:lnTo>
                    <a:pt x="51373" y="812800"/>
                  </a:lnTo>
                  <a:cubicBezTo>
                    <a:pt x="37748" y="812800"/>
                    <a:pt x="24681" y="807387"/>
                    <a:pt x="15047" y="797753"/>
                  </a:cubicBezTo>
                  <a:cubicBezTo>
                    <a:pt x="5413" y="788119"/>
                    <a:pt x="0" y="775052"/>
                    <a:pt x="0" y="761427"/>
                  </a:cubicBezTo>
                  <a:lnTo>
                    <a:pt x="0" y="51373"/>
                  </a:lnTo>
                  <a:cubicBezTo>
                    <a:pt x="0" y="37748"/>
                    <a:pt x="5413" y="24681"/>
                    <a:pt x="15047" y="15047"/>
                  </a:cubicBezTo>
                  <a:cubicBezTo>
                    <a:pt x="24681" y="5413"/>
                    <a:pt x="37748" y="0"/>
                    <a:pt x="51373" y="0"/>
                  </a:cubicBezTo>
                  <a:close/>
                </a:path>
              </a:pathLst>
            </a:custGeom>
            <a:blipFill>
              <a:blip r:embed="rId6"/>
              <a:stretch>
                <a:fillRect l="-16666" t="0" r="-16666" b="0"/>
              </a:stretch>
            </a:blipFill>
          </p:spPr>
        </p:sp>
      </p:grpSp>
      <p:grpSp>
        <p:nvGrpSpPr>
          <p:cNvPr name="Group 22" id="22"/>
          <p:cNvGrpSpPr/>
          <p:nvPr/>
        </p:nvGrpSpPr>
        <p:grpSpPr>
          <a:xfrm rot="0">
            <a:off x="13793213" y="4695848"/>
            <a:ext cx="3466087" cy="346608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51373" y="0"/>
                  </a:moveTo>
                  <a:lnTo>
                    <a:pt x="761427" y="0"/>
                  </a:lnTo>
                  <a:cubicBezTo>
                    <a:pt x="775052" y="0"/>
                    <a:pt x="788119" y="5413"/>
                    <a:pt x="797753" y="15047"/>
                  </a:cubicBezTo>
                  <a:cubicBezTo>
                    <a:pt x="807387" y="24681"/>
                    <a:pt x="812800" y="37748"/>
                    <a:pt x="812800" y="51373"/>
                  </a:cubicBezTo>
                  <a:lnTo>
                    <a:pt x="812800" y="761427"/>
                  </a:lnTo>
                  <a:cubicBezTo>
                    <a:pt x="812800" y="775052"/>
                    <a:pt x="807387" y="788119"/>
                    <a:pt x="797753" y="797753"/>
                  </a:cubicBezTo>
                  <a:cubicBezTo>
                    <a:pt x="788119" y="807387"/>
                    <a:pt x="775052" y="812800"/>
                    <a:pt x="761427" y="812800"/>
                  </a:cubicBezTo>
                  <a:lnTo>
                    <a:pt x="51373" y="812800"/>
                  </a:lnTo>
                  <a:cubicBezTo>
                    <a:pt x="37748" y="812800"/>
                    <a:pt x="24681" y="807387"/>
                    <a:pt x="15047" y="797753"/>
                  </a:cubicBezTo>
                  <a:cubicBezTo>
                    <a:pt x="5413" y="788119"/>
                    <a:pt x="0" y="775052"/>
                    <a:pt x="0" y="761427"/>
                  </a:cubicBezTo>
                  <a:lnTo>
                    <a:pt x="0" y="51373"/>
                  </a:lnTo>
                  <a:cubicBezTo>
                    <a:pt x="0" y="37748"/>
                    <a:pt x="5413" y="24681"/>
                    <a:pt x="15047" y="15047"/>
                  </a:cubicBezTo>
                  <a:cubicBezTo>
                    <a:pt x="24681" y="5413"/>
                    <a:pt x="37748" y="0"/>
                    <a:pt x="51373" y="0"/>
                  </a:cubicBezTo>
                  <a:close/>
                </a:path>
              </a:pathLst>
            </a:custGeom>
            <a:blipFill>
              <a:blip r:embed="rId7"/>
              <a:stretch>
                <a:fillRect l="-16666" t="0" r="-16666" b="0"/>
              </a:stretch>
            </a:blipFill>
          </p:spPr>
        </p:sp>
      </p:grpSp>
      <p:sp>
        <p:nvSpPr>
          <p:cNvPr name="TextBox 24" id="24"/>
          <p:cNvSpPr txBox="true"/>
          <p:nvPr/>
        </p:nvSpPr>
        <p:spPr>
          <a:xfrm rot="0">
            <a:off x="2184029"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Experiments</a:t>
            </a:r>
          </a:p>
        </p:txBody>
      </p:sp>
      <p:sp>
        <p:nvSpPr>
          <p:cNvPr name="TextBox 25" id="25"/>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26" id="26"/>
          <p:cNvSpPr txBox="true"/>
          <p:nvPr/>
        </p:nvSpPr>
        <p:spPr>
          <a:xfrm rot="0">
            <a:off x="613724" y="2652948"/>
            <a:ext cx="17345738" cy="674417"/>
          </a:xfrm>
          <a:prstGeom prst="rect">
            <a:avLst/>
          </a:prstGeom>
        </p:spPr>
        <p:txBody>
          <a:bodyPr anchor="t" rtlCol="false" tIns="0" lIns="0" bIns="0" rIns="0">
            <a:spAutoFit/>
          </a:bodyPr>
          <a:lstStyle/>
          <a:p>
            <a:pPr algn="ctr">
              <a:lnSpc>
                <a:spcPts val="5758"/>
              </a:lnSpc>
              <a:spcBef>
                <a:spcPct val="0"/>
              </a:spcBef>
            </a:pPr>
            <a:r>
              <a:rPr lang="en-US" sz="3599">
                <a:solidFill>
                  <a:srgbClr val="000000"/>
                </a:solidFill>
                <a:latin typeface="Prompt Bold"/>
              </a:rPr>
              <a:t>Ablation Studies for Tower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271109"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15" id="15"/>
          <p:cNvSpPr/>
          <p:nvPr/>
        </p:nvSpPr>
        <p:spPr>
          <a:xfrm flipH="false" flipV="false" rot="0">
            <a:off x="703145" y="3978815"/>
            <a:ext cx="9343171" cy="2737549"/>
          </a:xfrm>
          <a:custGeom>
            <a:avLst/>
            <a:gdLst/>
            <a:ahLst/>
            <a:cxnLst/>
            <a:rect r="r" b="b" t="t" l="l"/>
            <a:pathLst>
              <a:path h="2737549" w="9343171">
                <a:moveTo>
                  <a:pt x="0" y="0"/>
                </a:moveTo>
                <a:lnTo>
                  <a:pt x="9343170" y="0"/>
                </a:lnTo>
                <a:lnTo>
                  <a:pt x="9343170" y="2737549"/>
                </a:lnTo>
                <a:lnTo>
                  <a:pt x="0" y="2737549"/>
                </a:lnTo>
                <a:lnTo>
                  <a:pt x="0" y="0"/>
                </a:lnTo>
                <a:close/>
              </a:path>
            </a:pathLst>
          </a:custGeom>
          <a:blipFill>
            <a:blip r:embed="rId4"/>
            <a:stretch>
              <a:fillRect l="0" t="0" r="0" b="0"/>
            </a:stretch>
          </a:blipFill>
        </p:spPr>
      </p:sp>
      <p:sp>
        <p:nvSpPr>
          <p:cNvPr name="Freeform 16" id="16"/>
          <p:cNvSpPr/>
          <p:nvPr/>
        </p:nvSpPr>
        <p:spPr>
          <a:xfrm flipH="false" flipV="false" rot="0">
            <a:off x="703145" y="6813044"/>
            <a:ext cx="9343171" cy="1649070"/>
          </a:xfrm>
          <a:custGeom>
            <a:avLst/>
            <a:gdLst/>
            <a:ahLst/>
            <a:cxnLst/>
            <a:rect r="r" b="b" t="t" l="l"/>
            <a:pathLst>
              <a:path h="1649070" w="9343171">
                <a:moveTo>
                  <a:pt x="0" y="0"/>
                </a:moveTo>
                <a:lnTo>
                  <a:pt x="9343170" y="0"/>
                </a:lnTo>
                <a:lnTo>
                  <a:pt x="9343170" y="1649070"/>
                </a:lnTo>
                <a:lnTo>
                  <a:pt x="0" y="1649070"/>
                </a:lnTo>
                <a:lnTo>
                  <a:pt x="0" y="0"/>
                </a:lnTo>
                <a:close/>
              </a:path>
            </a:pathLst>
          </a:custGeom>
          <a:blipFill>
            <a:blip r:embed="rId5"/>
            <a:stretch>
              <a:fillRect l="0" t="0" r="0" b="0"/>
            </a:stretch>
          </a:blipFill>
        </p:spPr>
      </p:sp>
      <p:sp>
        <p:nvSpPr>
          <p:cNvPr name="Freeform 17" id="17"/>
          <p:cNvSpPr/>
          <p:nvPr/>
        </p:nvSpPr>
        <p:spPr>
          <a:xfrm flipH="false" flipV="false" rot="0">
            <a:off x="10341161" y="4728839"/>
            <a:ext cx="7618301" cy="3005420"/>
          </a:xfrm>
          <a:custGeom>
            <a:avLst/>
            <a:gdLst/>
            <a:ahLst/>
            <a:cxnLst/>
            <a:rect r="r" b="b" t="t" l="l"/>
            <a:pathLst>
              <a:path h="3005420" w="7618301">
                <a:moveTo>
                  <a:pt x="0" y="0"/>
                </a:moveTo>
                <a:lnTo>
                  <a:pt x="7618301" y="0"/>
                </a:lnTo>
                <a:lnTo>
                  <a:pt x="7618301" y="3005420"/>
                </a:lnTo>
                <a:lnTo>
                  <a:pt x="0" y="3005420"/>
                </a:lnTo>
                <a:lnTo>
                  <a:pt x="0" y="0"/>
                </a:lnTo>
                <a:close/>
              </a:path>
            </a:pathLst>
          </a:custGeom>
          <a:blipFill>
            <a:blip r:embed="rId6"/>
            <a:stretch>
              <a:fillRect l="0" t="0" r="0" b="0"/>
            </a:stretch>
          </a:blipFill>
        </p:spPr>
      </p:sp>
      <p:sp>
        <p:nvSpPr>
          <p:cNvPr name="TextBox 18" id="18"/>
          <p:cNvSpPr txBox="true"/>
          <p:nvPr/>
        </p:nvSpPr>
        <p:spPr>
          <a:xfrm rot="0">
            <a:off x="3060815"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a:t>
            </a:r>
          </a:p>
        </p:txBody>
      </p:sp>
      <p:sp>
        <p:nvSpPr>
          <p:cNvPr name="TextBox 19" id="19"/>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20" id="20"/>
          <p:cNvSpPr txBox="true"/>
          <p:nvPr/>
        </p:nvSpPr>
        <p:spPr>
          <a:xfrm rot="0">
            <a:off x="500359" y="2583109"/>
            <a:ext cx="10522907" cy="689283"/>
          </a:xfrm>
          <a:prstGeom prst="rect">
            <a:avLst/>
          </a:prstGeom>
        </p:spPr>
        <p:txBody>
          <a:bodyPr anchor="t" rtlCol="false" tIns="0" lIns="0" bIns="0" rIns="0">
            <a:spAutoFit/>
          </a:bodyPr>
          <a:lstStyle/>
          <a:p>
            <a:pPr algn="ctr" marL="0" indent="0" lvl="0">
              <a:lnSpc>
                <a:spcPts val="5680"/>
              </a:lnSpc>
              <a:spcBef>
                <a:spcPct val="0"/>
              </a:spcBef>
            </a:pPr>
            <a:r>
              <a:rPr lang="en-US" sz="4057">
                <a:solidFill>
                  <a:srgbClr val="000000"/>
                </a:solidFill>
                <a:latin typeface="Canva Sans Bold"/>
              </a:rPr>
              <a:t>Population Initialization: </a:t>
            </a:r>
          </a:p>
        </p:txBody>
      </p:sp>
      <p:sp>
        <p:nvSpPr>
          <p:cNvPr name="TextBox 21" id="21"/>
          <p:cNvSpPr txBox="true"/>
          <p:nvPr/>
        </p:nvSpPr>
        <p:spPr>
          <a:xfrm rot="0">
            <a:off x="3241990" y="3234292"/>
            <a:ext cx="12570847" cy="744523"/>
          </a:xfrm>
          <a:prstGeom prst="rect">
            <a:avLst/>
          </a:prstGeom>
        </p:spPr>
        <p:txBody>
          <a:bodyPr anchor="t" rtlCol="false" tIns="0" lIns="0" bIns="0" rIns="0">
            <a:spAutoFit/>
          </a:bodyPr>
          <a:lstStyle/>
          <a:p>
            <a:pPr algn="l" marL="0" indent="0" lvl="0">
              <a:lnSpc>
                <a:spcPts val="3063"/>
              </a:lnSpc>
              <a:spcBef>
                <a:spcPct val="0"/>
              </a:spcBef>
            </a:pPr>
            <a:r>
              <a:rPr lang="en-US" sz="2188">
                <a:solidFill>
                  <a:srgbClr val="000000"/>
                </a:solidFill>
                <a:latin typeface="Canva Sans"/>
              </a:rPr>
              <a:t>NEAT starts with a population of minimal neural networks with no hidden layers, where each network represents a potential solution.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271109"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15" id="15"/>
          <p:cNvSpPr/>
          <p:nvPr/>
        </p:nvSpPr>
        <p:spPr>
          <a:xfrm flipH="false" flipV="false" rot="0">
            <a:off x="6145001" y="3318795"/>
            <a:ext cx="6783917" cy="5868088"/>
          </a:xfrm>
          <a:custGeom>
            <a:avLst/>
            <a:gdLst/>
            <a:ahLst/>
            <a:cxnLst/>
            <a:rect r="r" b="b" t="t" l="l"/>
            <a:pathLst>
              <a:path h="5868088" w="6783917">
                <a:moveTo>
                  <a:pt x="0" y="0"/>
                </a:moveTo>
                <a:lnTo>
                  <a:pt x="6783917" y="0"/>
                </a:lnTo>
                <a:lnTo>
                  <a:pt x="6783917" y="5868089"/>
                </a:lnTo>
                <a:lnTo>
                  <a:pt x="0" y="5868089"/>
                </a:lnTo>
                <a:lnTo>
                  <a:pt x="0" y="0"/>
                </a:lnTo>
                <a:close/>
              </a:path>
            </a:pathLst>
          </a:custGeom>
          <a:blipFill>
            <a:blip r:embed="rId4"/>
            <a:stretch>
              <a:fillRect l="0" t="0" r="0" b="0"/>
            </a:stretch>
          </a:blipFill>
        </p:spPr>
      </p:sp>
      <p:sp>
        <p:nvSpPr>
          <p:cNvPr name="TextBox 16" id="16"/>
          <p:cNvSpPr txBox="true"/>
          <p:nvPr/>
        </p:nvSpPr>
        <p:spPr>
          <a:xfrm rot="0">
            <a:off x="3060815"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a:t>
            </a:r>
          </a:p>
        </p:txBody>
      </p:sp>
      <p:sp>
        <p:nvSpPr>
          <p:cNvPr name="TextBox 17" id="17"/>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8" id="18"/>
          <p:cNvSpPr txBox="true"/>
          <p:nvPr/>
        </p:nvSpPr>
        <p:spPr>
          <a:xfrm rot="0">
            <a:off x="526602" y="2377041"/>
            <a:ext cx="10522907" cy="689283"/>
          </a:xfrm>
          <a:prstGeom prst="rect">
            <a:avLst/>
          </a:prstGeom>
        </p:spPr>
        <p:txBody>
          <a:bodyPr anchor="t" rtlCol="false" tIns="0" lIns="0" bIns="0" rIns="0">
            <a:spAutoFit/>
          </a:bodyPr>
          <a:lstStyle/>
          <a:p>
            <a:pPr algn="ctr" marL="0" indent="0" lvl="0">
              <a:lnSpc>
                <a:spcPts val="5680"/>
              </a:lnSpc>
              <a:spcBef>
                <a:spcPct val="0"/>
              </a:spcBef>
            </a:pPr>
            <a:r>
              <a:rPr lang="en-US" sz="4057">
                <a:solidFill>
                  <a:srgbClr val="000000"/>
                </a:solidFill>
                <a:latin typeface="Canva Sans Bold"/>
              </a:rPr>
              <a:t>Population Initialization: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92510"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15" id="15"/>
          <p:cNvSpPr/>
          <p:nvPr/>
        </p:nvSpPr>
        <p:spPr>
          <a:xfrm flipH="false" flipV="false" rot="0">
            <a:off x="4308291" y="3824673"/>
            <a:ext cx="11393008" cy="6175010"/>
          </a:xfrm>
          <a:custGeom>
            <a:avLst/>
            <a:gdLst/>
            <a:ahLst/>
            <a:cxnLst/>
            <a:rect r="r" b="b" t="t" l="l"/>
            <a:pathLst>
              <a:path h="6175010" w="11393008">
                <a:moveTo>
                  <a:pt x="0" y="0"/>
                </a:moveTo>
                <a:lnTo>
                  <a:pt x="11393008" y="0"/>
                </a:lnTo>
                <a:lnTo>
                  <a:pt x="11393008" y="6175011"/>
                </a:lnTo>
                <a:lnTo>
                  <a:pt x="0" y="6175011"/>
                </a:lnTo>
                <a:lnTo>
                  <a:pt x="0" y="0"/>
                </a:lnTo>
                <a:close/>
              </a:path>
            </a:pathLst>
          </a:custGeom>
          <a:blipFill>
            <a:blip r:embed="rId4"/>
            <a:stretch>
              <a:fillRect l="0" t="0" r="0" b="0"/>
            </a:stretch>
          </a:blipFill>
        </p:spPr>
      </p:sp>
      <p:sp>
        <p:nvSpPr>
          <p:cNvPr name="TextBox 16" id="16"/>
          <p:cNvSpPr txBox="true"/>
          <p:nvPr/>
        </p:nvSpPr>
        <p:spPr>
          <a:xfrm rot="0">
            <a:off x="3060815"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a:t>
            </a:r>
          </a:p>
        </p:txBody>
      </p:sp>
      <p:sp>
        <p:nvSpPr>
          <p:cNvPr name="TextBox 17" id="17"/>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8" id="18"/>
          <p:cNvSpPr txBox="true"/>
          <p:nvPr/>
        </p:nvSpPr>
        <p:spPr>
          <a:xfrm rot="0">
            <a:off x="631571" y="2276567"/>
            <a:ext cx="10522907" cy="689283"/>
          </a:xfrm>
          <a:prstGeom prst="rect">
            <a:avLst/>
          </a:prstGeom>
        </p:spPr>
        <p:txBody>
          <a:bodyPr anchor="t" rtlCol="false" tIns="0" lIns="0" bIns="0" rIns="0">
            <a:spAutoFit/>
          </a:bodyPr>
          <a:lstStyle/>
          <a:p>
            <a:pPr algn="ctr" marL="0" indent="0" lvl="0">
              <a:lnSpc>
                <a:spcPts val="5680"/>
              </a:lnSpc>
              <a:spcBef>
                <a:spcPct val="0"/>
              </a:spcBef>
            </a:pPr>
            <a:r>
              <a:rPr lang="en-US" sz="4057">
                <a:solidFill>
                  <a:srgbClr val="000000"/>
                </a:solidFill>
                <a:latin typeface="Canva Sans Bold"/>
              </a:rPr>
              <a:t>Mutation and Crossover: </a:t>
            </a:r>
          </a:p>
        </p:txBody>
      </p:sp>
      <p:sp>
        <p:nvSpPr>
          <p:cNvPr name="TextBox 19" id="19"/>
          <p:cNvSpPr txBox="true"/>
          <p:nvPr/>
        </p:nvSpPr>
        <p:spPr>
          <a:xfrm rot="0">
            <a:off x="3845565" y="2927750"/>
            <a:ext cx="12570847" cy="744523"/>
          </a:xfrm>
          <a:prstGeom prst="rect">
            <a:avLst/>
          </a:prstGeom>
        </p:spPr>
        <p:txBody>
          <a:bodyPr anchor="t" rtlCol="false" tIns="0" lIns="0" bIns="0" rIns="0">
            <a:spAutoFit/>
          </a:bodyPr>
          <a:lstStyle/>
          <a:p>
            <a:pPr algn="l" marL="0" indent="0" lvl="0">
              <a:lnSpc>
                <a:spcPts val="3063"/>
              </a:lnSpc>
              <a:spcBef>
                <a:spcPct val="0"/>
              </a:spcBef>
            </a:pPr>
            <a:r>
              <a:rPr lang="en-US" sz="2188">
                <a:solidFill>
                  <a:srgbClr val="000000"/>
                </a:solidFill>
                <a:latin typeface="Canva Sans"/>
              </a:rPr>
              <a:t>Genetic algorithms are used to create new generations by mutating the topology and weights of existing networks, as well as combining parts of two parent networks through crossover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81818"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15" id="15"/>
          <p:cNvSpPr/>
          <p:nvPr/>
        </p:nvSpPr>
        <p:spPr>
          <a:xfrm flipH="false" flipV="false" rot="0">
            <a:off x="3450688" y="3118250"/>
            <a:ext cx="12363500" cy="5915935"/>
          </a:xfrm>
          <a:custGeom>
            <a:avLst/>
            <a:gdLst/>
            <a:ahLst/>
            <a:cxnLst/>
            <a:rect r="r" b="b" t="t" l="l"/>
            <a:pathLst>
              <a:path h="5915935" w="12363500">
                <a:moveTo>
                  <a:pt x="0" y="0"/>
                </a:moveTo>
                <a:lnTo>
                  <a:pt x="12363499" y="0"/>
                </a:lnTo>
                <a:lnTo>
                  <a:pt x="12363499" y="5915935"/>
                </a:lnTo>
                <a:lnTo>
                  <a:pt x="0" y="5915935"/>
                </a:lnTo>
                <a:lnTo>
                  <a:pt x="0" y="0"/>
                </a:lnTo>
                <a:close/>
              </a:path>
            </a:pathLst>
          </a:custGeom>
          <a:blipFill>
            <a:blip r:embed="rId4"/>
            <a:stretch>
              <a:fillRect l="0" t="0" r="0" b="0"/>
            </a:stretch>
          </a:blipFill>
        </p:spPr>
      </p:sp>
      <p:sp>
        <p:nvSpPr>
          <p:cNvPr name="TextBox 16" id="16"/>
          <p:cNvSpPr txBox="true"/>
          <p:nvPr/>
        </p:nvSpPr>
        <p:spPr>
          <a:xfrm rot="0">
            <a:off x="3060815"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a:t>
            </a:r>
          </a:p>
        </p:txBody>
      </p:sp>
      <p:sp>
        <p:nvSpPr>
          <p:cNvPr name="TextBox 17" id="17"/>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8" id="18"/>
          <p:cNvSpPr txBox="true"/>
          <p:nvPr/>
        </p:nvSpPr>
        <p:spPr>
          <a:xfrm rot="0">
            <a:off x="631571" y="2276567"/>
            <a:ext cx="10522907" cy="689283"/>
          </a:xfrm>
          <a:prstGeom prst="rect">
            <a:avLst/>
          </a:prstGeom>
        </p:spPr>
        <p:txBody>
          <a:bodyPr anchor="t" rtlCol="false" tIns="0" lIns="0" bIns="0" rIns="0">
            <a:spAutoFit/>
          </a:bodyPr>
          <a:lstStyle/>
          <a:p>
            <a:pPr algn="ctr" marL="0" indent="0" lvl="0">
              <a:lnSpc>
                <a:spcPts val="5680"/>
              </a:lnSpc>
              <a:spcBef>
                <a:spcPct val="0"/>
              </a:spcBef>
            </a:pPr>
            <a:r>
              <a:rPr lang="en-US" sz="4057">
                <a:solidFill>
                  <a:srgbClr val="000000"/>
                </a:solidFill>
                <a:latin typeface="Canva Sans Bold"/>
              </a:rPr>
              <a:t>Mutation and Crossover: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81818"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15" id="15"/>
          <p:cNvSpPr/>
          <p:nvPr/>
        </p:nvSpPr>
        <p:spPr>
          <a:xfrm flipH="false" flipV="false" rot="0">
            <a:off x="3621620" y="2965850"/>
            <a:ext cx="10587472" cy="6304839"/>
          </a:xfrm>
          <a:custGeom>
            <a:avLst/>
            <a:gdLst/>
            <a:ahLst/>
            <a:cxnLst/>
            <a:rect r="r" b="b" t="t" l="l"/>
            <a:pathLst>
              <a:path h="6304839" w="10587472">
                <a:moveTo>
                  <a:pt x="0" y="0"/>
                </a:moveTo>
                <a:lnTo>
                  <a:pt x="10587472" y="0"/>
                </a:lnTo>
                <a:lnTo>
                  <a:pt x="10587472" y="6304840"/>
                </a:lnTo>
                <a:lnTo>
                  <a:pt x="0" y="6304840"/>
                </a:lnTo>
                <a:lnTo>
                  <a:pt x="0" y="0"/>
                </a:lnTo>
                <a:close/>
              </a:path>
            </a:pathLst>
          </a:custGeom>
          <a:blipFill>
            <a:blip r:embed="rId4"/>
            <a:stretch>
              <a:fillRect l="0" t="0" r="0" b="0"/>
            </a:stretch>
          </a:blipFill>
        </p:spPr>
      </p:sp>
      <p:sp>
        <p:nvSpPr>
          <p:cNvPr name="TextBox 16" id="16"/>
          <p:cNvSpPr txBox="true"/>
          <p:nvPr/>
        </p:nvSpPr>
        <p:spPr>
          <a:xfrm rot="0">
            <a:off x="3060815"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a:t>
            </a:r>
          </a:p>
        </p:txBody>
      </p:sp>
      <p:sp>
        <p:nvSpPr>
          <p:cNvPr name="TextBox 17" id="17"/>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8" id="18"/>
          <p:cNvSpPr txBox="true"/>
          <p:nvPr/>
        </p:nvSpPr>
        <p:spPr>
          <a:xfrm rot="0">
            <a:off x="631571" y="2276567"/>
            <a:ext cx="10522907" cy="689283"/>
          </a:xfrm>
          <a:prstGeom prst="rect">
            <a:avLst/>
          </a:prstGeom>
        </p:spPr>
        <p:txBody>
          <a:bodyPr anchor="t" rtlCol="false" tIns="0" lIns="0" bIns="0" rIns="0">
            <a:spAutoFit/>
          </a:bodyPr>
          <a:lstStyle/>
          <a:p>
            <a:pPr algn="ctr" marL="0" indent="0" lvl="0">
              <a:lnSpc>
                <a:spcPts val="5680"/>
              </a:lnSpc>
              <a:spcBef>
                <a:spcPct val="0"/>
              </a:spcBef>
            </a:pPr>
            <a:r>
              <a:rPr lang="en-US" sz="4057">
                <a:solidFill>
                  <a:srgbClr val="000000"/>
                </a:solidFill>
                <a:latin typeface="Canva Sans Bold"/>
              </a:rPr>
              <a:t>Mutation and Crossover: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92510"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15" id="15"/>
          <p:cNvSpPr/>
          <p:nvPr/>
        </p:nvSpPr>
        <p:spPr>
          <a:xfrm flipH="false" flipV="false" rot="0">
            <a:off x="10341161" y="2352767"/>
            <a:ext cx="6373891" cy="7425583"/>
          </a:xfrm>
          <a:custGeom>
            <a:avLst/>
            <a:gdLst/>
            <a:ahLst/>
            <a:cxnLst/>
            <a:rect r="r" b="b" t="t" l="l"/>
            <a:pathLst>
              <a:path h="7425583" w="6373891">
                <a:moveTo>
                  <a:pt x="0" y="0"/>
                </a:moveTo>
                <a:lnTo>
                  <a:pt x="6373891" y="0"/>
                </a:lnTo>
                <a:lnTo>
                  <a:pt x="6373891" y="7425583"/>
                </a:lnTo>
                <a:lnTo>
                  <a:pt x="0" y="7425583"/>
                </a:lnTo>
                <a:lnTo>
                  <a:pt x="0" y="0"/>
                </a:lnTo>
                <a:close/>
              </a:path>
            </a:pathLst>
          </a:custGeom>
          <a:blipFill>
            <a:blip r:embed="rId4"/>
            <a:stretch>
              <a:fillRect l="0" t="0" r="0" b="0"/>
            </a:stretch>
          </a:blipFill>
        </p:spPr>
      </p:sp>
      <p:sp>
        <p:nvSpPr>
          <p:cNvPr name="TextBox 16" id="16"/>
          <p:cNvSpPr txBox="true"/>
          <p:nvPr/>
        </p:nvSpPr>
        <p:spPr>
          <a:xfrm rot="0">
            <a:off x="3060815"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a:t>
            </a:r>
          </a:p>
        </p:txBody>
      </p:sp>
      <p:sp>
        <p:nvSpPr>
          <p:cNvPr name="TextBox 17" id="17"/>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8" id="18"/>
          <p:cNvSpPr txBox="true"/>
          <p:nvPr/>
        </p:nvSpPr>
        <p:spPr>
          <a:xfrm rot="0">
            <a:off x="-1565324" y="3367555"/>
            <a:ext cx="10522907" cy="689283"/>
          </a:xfrm>
          <a:prstGeom prst="rect">
            <a:avLst/>
          </a:prstGeom>
        </p:spPr>
        <p:txBody>
          <a:bodyPr anchor="t" rtlCol="false" tIns="0" lIns="0" bIns="0" rIns="0">
            <a:spAutoFit/>
          </a:bodyPr>
          <a:lstStyle/>
          <a:p>
            <a:pPr algn="ctr" marL="0" indent="0" lvl="0">
              <a:lnSpc>
                <a:spcPts val="5680"/>
              </a:lnSpc>
              <a:spcBef>
                <a:spcPct val="0"/>
              </a:spcBef>
            </a:pPr>
            <a:r>
              <a:rPr lang="en-US" sz="4057">
                <a:solidFill>
                  <a:srgbClr val="000000"/>
                </a:solidFill>
                <a:latin typeface="Canva Sans Bold"/>
              </a:rPr>
              <a:t>Fitness Evaluation:</a:t>
            </a:r>
          </a:p>
        </p:txBody>
      </p:sp>
      <p:sp>
        <p:nvSpPr>
          <p:cNvPr name="TextBox 19" id="19"/>
          <p:cNvSpPr txBox="true"/>
          <p:nvPr/>
        </p:nvSpPr>
        <p:spPr>
          <a:xfrm rot="0">
            <a:off x="2125606" y="4311773"/>
            <a:ext cx="8058100" cy="2078869"/>
          </a:xfrm>
          <a:prstGeom prst="rect">
            <a:avLst/>
          </a:prstGeom>
        </p:spPr>
        <p:txBody>
          <a:bodyPr anchor="t" rtlCol="false" tIns="0" lIns="0" bIns="0" rIns="0">
            <a:spAutoFit/>
          </a:bodyPr>
          <a:lstStyle/>
          <a:p>
            <a:pPr algn="l" marL="0" indent="0" lvl="0">
              <a:lnSpc>
                <a:spcPts val="4217"/>
              </a:lnSpc>
              <a:spcBef>
                <a:spcPct val="0"/>
              </a:spcBef>
            </a:pPr>
            <a:r>
              <a:rPr lang="en-US" sz="3012">
                <a:solidFill>
                  <a:srgbClr val="000000"/>
                </a:solidFill>
                <a:latin typeface="Canva Sans"/>
              </a:rPr>
              <a:t>Each network is evaluated based on a fitness function specific to the problem, and the fittest networks are selected for reproduction.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81818"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15" id="15"/>
          <p:cNvSpPr/>
          <p:nvPr/>
        </p:nvSpPr>
        <p:spPr>
          <a:xfrm flipH="false" flipV="false" rot="0">
            <a:off x="5562912" y="4199014"/>
            <a:ext cx="7162177" cy="5797782"/>
          </a:xfrm>
          <a:custGeom>
            <a:avLst/>
            <a:gdLst/>
            <a:ahLst/>
            <a:cxnLst/>
            <a:rect r="r" b="b" t="t" l="l"/>
            <a:pathLst>
              <a:path h="5797782" w="7162177">
                <a:moveTo>
                  <a:pt x="0" y="0"/>
                </a:moveTo>
                <a:lnTo>
                  <a:pt x="7162176" y="0"/>
                </a:lnTo>
                <a:lnTo>
                  <a:pt x="7162176" y="5797782"/>
                </a:lnTo>
                <a:lnTo>
                  <a:pt x="0" y="5797782"/>
                </a:lnTo>
                <a:lnTo>
                  <a:pt x="0" y="0"/>
                </a:lnTo>
                <a:close/>
              </a:path>
            </a:pathLst>
          </a:custGeom>
          <a:blipFill>
            <a:blip r:embed="rId4"/>
            <a:stretch>
              <a:fillRect l="0" t="0" r="0" b="0"/>
            </a:stretch>
          </a:blipFill>
        </p:spPr>
      </p:sp>
      <p:sp>
        <p:nvSpPr>
          <p:cNvPr name="TextBox 16" id="16"/>
          <p:cNvSpPr txBox="true"/>
          <p:nvPr/>
        </p:nvSpPr>
        <p:spPr>
          <a:xfrm rot="0">
            <a:off x="3060815"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a:t>
            </a:r>
          </a:p>
        </p:txBody>
      </p:sp>
      <p:sp>
        <p:nvSpPr>
          <p:cNvPr name="TextBox 17" id="17"/>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8" id="18"/>
          <p:cNvSpPr txBox="true"/>
          <p:nvPr/>
        </p:nvSpPr>
        <p:spPr>
          <a:xfrm rot="0">
            <a:off x="-523094" y="2276567"/>
            <a:ext cx="10522907" cy="689283"/>
          </a:xfrm>
          <a:prstGeom prst="rect">
            <a:avLst/>
          </a:prstGeom>
        </p:spPr>
        <p:txBody>
          <a:bodyPr anchor="t" rtlCol="false" tIns="0" lIns="0" bIns="0" rIns="0">
            <a:spAutoFit/>
          </a:bodyPr>
          <a:lstStyle/>
          <a:p>
            <a:pPr algn="ctr" marL="0" indent="0" lvl="0">
              <a:lnSpc>
                <a:spcPts val="5680"/>
              </a:lnSpc>
              <a:spcBef>
                <a:spcPct val="0"/>
              </a:spcBef>
            </a:pPr>
            <a:r>
              <a:rPr lang="en-US" sz="4057">
                <a:solidFill>
                  <a:srgbClr val="000000"/>
                </a:solidFill>
                <a:latin typeface="Canva Sans Bold"/>
              </a:rPr>
              <a:t>Reproduction:</a:t>
            </a:r>
          </a:p>
        </p:txBody>
      </p:sp>
      <p:sp>
        <p:nvSpPr>
          <p:cNvPr name="TextBox 19" id="19"/>
          <p:cNvSpPr txBox="true"/>
          <p:nvPr/>
        </p:nvSpPr>
        <p:spPr>
          <a:xfrm rot="0">
            <a:off x="4504522" y="2908700"/>
            <a:ext cx="13261319" cy="1137913"/>
          </a:xfrm>
          <a:prstGeom prst="rect">
            <a:avLst/>
          </a:prstGeom>
        </p:spPr>
        <p:txBody>
          <a:bodyPr anchor="t" rtlCol="false" tIns="0" lIns="0" bIns="0" rIns="0">
            <a:spAutoFit/>
          </a:bodyPr>
          <a:lstStyle/>
          <a:p>
            <a:pPr algn="l" marL="0" indent="0" lvl="0">
              <a:lnSpc>
                <a:spcPts val="4597"/>
              </a:lnSpc>
              <a:spcBef>
                <a:spcPct val="0"/>
              </a:spcBef>
            </a:pPr>
            <a:r>
              <a:rPr lang="en-US" sz="3284">
                <a:solidFill>
                  <a:srgbClr val="000000"/>
                </a:solidFill>
                <a:latin typeface="Canva Sans"/>
              </a:rPr>
              <a:t>After evaluting the fitness of each individual only the best individuals are selected and are reproduced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81818"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5" id="15"/>
          <p:cNvGrpSpPr/>
          <p:nvPr/>
        </p:nvGrpSpPr>
        <p:grpSpPr>
          <a:xfrm rot="0">
            <a:off x="2848463" y="2840645"/>
            <a:ext cx="13036884" cy="5718149"/>
            <a:chOff x="0" y="0"/>
            <a:chExt cx="17382512" cy="7624198"/>
          </a:xfrm>
        </p:grpSpPr>
        <p:grpSp>
          <p:nvGrpSpPr>
            <p:cNvPr name="Group 16" id="16"/>
            <p:cNvGrpSpPr/>
            <p:nvPr/>
          </p:nvGrpSpPr>
          <p:grpSpPr>
            <a:xfrm rot="0">
              <a:off x="0" y="0"/>
              <a:ext cx="7624198" cy="762419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36893" y="0"/>
                    </a:moveTo>
                    <a:lnTo>
                      <a:pt x="775907" y="0"/>
                    </a:lnTo>
                    <a:cubicBezTo>
                      <a:pt x="785692" y="0"/>
                      <a:pt x="795075" y="3887"/>
                      <a:pt x="801994" y="10806"/>
                    </a:cubicBezTo>
                    <a:cubicBezTo>
                      <a:pt x="808913" y="17725"/>
                      <a:pt x="812800" y="27108"/>
                      <a:pt x="812800" y="36893"/>
                    </a:cubicBezTo>
                    <a:lnTo>
                      <a:pt x="812800" y="775907"/>
                    </a:lnTo>
                    <a:cubicBezTo>
                      <a:pt x="812800" y="785692"/>
                      <a:pt x="808913" y="795075"/>
                      <a:pt x="801994" y="801994"/>
                    </a:cubicBezTo>
                    <a:cubicBezTo>
                      <a:pt x="795075" y="808913"/>
                      <a:pt x="785692" y="812800"/>
                      <a:pt x="775907" y="812800"/>
                    </a:cubicBezTo>
                    <a:lnTo>
                      <a:pt x="36893" y="812800"/>
                    </a:lnTo>
                    <a:cubicBezTo>
                      <a:pt x="27108" y="812800"/>
                      <a:pt x="17725" y="808913"/>
                      <a:pt x="10806" y="801994"/>
                    </a:cubicBezTo>
                    <a:cubicBezTo>
                      <a:pt x="3887" y="795075"/>
                      <a:pt x="0" y="785692"/>
                      <a:pt x="0" y="775907"/>
                    </a:cubicBezTo>
                    <a:lnTo>
                      <a:pt x="0" y="36893"/>
                    </a:lnTo>
                    <a:cubicBezTo>
                      <a:pt x="0" y="27108"/>
                      <a:pt x="3887" y="17725"/>
                      <a:pt x="10806" y="10806"/>
                    </a:cubicBezTo>
                    <a:cubicBezTo>
                      <a:pt x="17725" y="3887"/>
                      <a:pt x="27108" y="0"/>
                      <a:pt x="36893" y="0"/>
                    </a:cubicBezTo>
                    <a:close/>
                  </a:path>
                </a:pathLst>
              </a:custGeom>
              <a:blipFill>
                <a:blip r:embed="rId4"/>
                <a:stretch>
                  <a:fillRect l="-24519" t="-4239" r="-21008" b="-4907"/>
                </a:stretch>
              </a:blipFill>
            </p:spPr>
          </p:sp>
        </p:grpSp>
        <p:grpSp>
          <p:nvGrpSpPr>
            <p:cNvPr name="Group 18" id="18"/>
            <p:cNvGrpSpPr/>
            <p:nvPr/>
          </p:nvGrpSpPr>
          <p:grpSpPr>
            <a:xfrm rot="0">
              <a:off x="9758313" y="0"/>
              <a:ext cx="7624198" cy="762419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36893" y="0"/>
                    </a:moveTo>
                    <a:lnTo>
                      <a:pt x="775907" y="0"/>
                    </a:lnTo>
                    <a:cubicBezTo>
                      <a:pt x="785692" y="0"/>
                      <a:pt x="795075" y="3887"/>
                      <a:pt x="801994" y="10806"/>
                    </a:cubicBezTo>
                    <a:cubicBezTo>
                      <a:pt x="808913" y="17725"/>
                      <a:pt x="812800" y="27108"/>
                      <a:pt x="812800" y="36893"/>
                    </a:cubicBezTo>
                    <a:lnTo>
                      <a:pt x="812800" y="775907"/>
                    </a:lnTo>
                    <a:cubicBezTo>
                      <a:pt x="812800" y="785692"/>
                      <a:pt x="808913" y="795075"/>
                      <a:pt x="801994" y="801994"/>
                    </a:cubicBezTo>
                    <a:cubicBezTo>
                      <a:pt x="795075" y="808913"/>
                      <a:pt x="785692" y="812800"/>
                      <a:pt x="775907" y="812800"/>
                    </a:cubicBezTo>
                    <a:lnTo>
                      <a:pt x="36893" y="812800"/>
                    </a:lnTo>
                    <a:cubicBezTo>
                      <a:pt x="27108" y="812800"/>
                      <a:pt x="17725" y="808913"/>
                      <a:pt x="10806" y="801994"/>
                    </a:cubicBezTo>
                    <a:cubicBezTo>
                      <a:pt x="3887" y="795075"/>
                      <a:pt x="0" y="785692"/>
                      <a:pt x="0" y="775907"/>
                    </a:cubicBezTo>
                    <a:lnTo>
                      <a:pt x="0" y="36893"/>
                    </a:lnTo>
                    <a:cubicBezTo>
                      <a:pt x="0" y="27108"/>
                      <a:pt x="3887" y="17725"/>
                      <a:pt x="10806" y="10806"/>
                    </a:cubicBezTo>
                    <a:cubicBezTo>
                      <a:pt x="17725" y="3887"/>
                      <a:pt x="27108" y="0"/>
                      <a:pt x="36893" y="0"/>
                    </a:cubicBezTo>
                    <a:close/>
                  </a:path>
                </a:pathLst>
              </a:custGeom>
              <a:blipFill>
                <a:blip r:embed="rId5"/>
                <a:stretch>
                  <a:fillRect l="-25366" t="-5676" r="-22060" b="-4893"/>
                </a:stretch>
              </a:blipFill>
            </p:spPr>
          </p:sp>
        </p:grpSp>
      </p:grpSp>
      <p:sp>
        <p:nvSpPr>
          <p:cNvPr name="TextBox 20" id="20"/>
          <p:cNvSpPr txBox="true"/>
          <p:nvPr/>
        </p:nvSpPr>
        <p:spPr>
          <a:xfrm rot="0">
            <a:off x="3060815"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a:t>
            </a:r>
          </a:p>
        </p:txBody>
      </p:sp>
      <p:sp>
        <p:nvSpPr>
          <p:cNvPr name="TextBox 21" id="21"/>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5177"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15" id="15"/>
          <p:cNvSpPr/>
          <p:nvPr/>
        </p:nvSpPr>
        <p:spPr>
          <a:xfrm flipH="false" flipV="false" rot="0">
            <a:off x="364930" y="4410303"/>
            <a:ext cx="8140905" cy="2397496"/>
          </a:xfrm>
          <a:custGeom>
            <a:avLst/>
            <a:gdLst/>
            <a:ahLst/>
            <a:cxnLst/>
            <a:rect r="r" b="b" t="t" l="l"/>
            <a:pathLst>
              <a:path h="2397496" w="8140905">
                <a:moveTo>
                  <a:pt x="0" y="0"/>
                </a:moveTo>
                <a:lnTo>
                  <a:pt x="8140904" y="0"/>
                </a:lnTo>
                <a:lnTo>
                  <a:pt x="8140904" y="2397497"/>
                </a:lnTo>
                <a:lnTo>
                  <a:pt x="0" y="2397497"/>
                </a:lnTo>
                <a:lnTo>
                  <a:pt x="0" y="0"/>
                </a:lnTo>
                <a:close/>
              </a:path>
            </a:pathLst>
          </a:custGeom>
          <a:blipFill>
            <a:blip r:embed="rId4"/>
            <a:stretch>
              <a:fillRect l="0" t="0" r="0" b="0"/>
            </a:stretch>
          </a:blipFill>
        </p:spPr>
      </p:sp>
      <p:sp>
        <p:nvSpPr>
          <p:cNvPr name="Freeform 16" id="16"/>
          <p:cNvSpPr/>
          <p:nvPr/>
        </p:nvSpPr>
        <p:spPr>
          <a:xfrm flipH="false" flipV="false" rot="0">
            <a:off x="9438314" y="3086768"/>
            <a:ext cx="7526143" cy="6066071"/>
          </a:xfrm>
          <a:custGeom>
            <a:avLst/>
            <a:gdLst/>
            <a:ahLst/>
            <a:cxnLst/>
            <a:rect r="r" b="b" t="t" l="l"/>
            <a:pathLst>
              <a:path h="6066071" w="7526143">
                <a:moveTo>
                  <a:pt x="0" y="0"/>
                </a:moveTo>
                <a:lnTo>
                  <a:pt x="7526143" y="0"/>
                </a:lnTo>
                <a:lnTo>
                  <a:pt x="7526143" y="6066071"/>
                </a:lnTo>
                <a:lnTo>
                  <a:pt x="0" y="6066071"/>
                </a:lnTo>
                <a:lnTo>
                  <a:pt x="0" y="0"/>
                </a:lnTo>
                <a:close/>
              </a:path>
            </a:pathLst>
          </a:custGeom>
          <a:blipFill>
            <a:blip r:embed="rId5"/>
            <a:stretch>
              <a:fillRect l="0" t="0" r="0" b="0"/>
            </a:stretch>
          </a:blipFill>
        </p:spPr>
      </p:sp>
      <p:sp>
        <p:nvSpPr>
          <p:cNvPr name="TextBox 17" id="17"/>
          <p:cNvSpPr txBox="true"/>
          <p:nvPr/>
        </p:nvSpPr>
        <p:spPr>
          <a:xfrm rot="0">
            <a:off x="1381301" y="904875"/>
            <a:ext cx="12266402" cy="2263775"/>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 with Structural Optimization</a:t>
            </a:r>
          </a:p>
        </p:txBody>
      </p:sp>
      <p:sp>
        <p:nvSpPr>
          <p:cNvPr name="TextBox 18" id="18"/>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76082" y="7672302"/>
            <a:ext cx="1166436" cy="1020632"/>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4" id="4"/>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5" id="5"/>
          <p:cNvGrpSpPr/>
          <p:nvPr/>
        </p:nvGrpSpPr>
        <p:grpSpPr>
          <a:xfrm rot="0">
            <a:off x="1552185" y="3042494"/>
            <a:ext cx="10179621" cy="1514738"/>
            <a:chOff x="0" y="0"/>
            <a:chExt cx="13572828" cy="2019651"/>
          </a:xfrm>
        </p:grpSpPr>
        <p:grpSp>
          <p:nvGrpSpPr>
            <p:cNvPr name="Group 6" id="6"/>
            <p:cNvGrpSpPr/>
            <p:nvPr/>
          </p:nvGrpSpPr>
          <p:grpSpPr>
            <a:xfrm rot="0">
              <a:off x="0" y="0"/>
              <a:ext cx="2039855" cy="1917349"/>
              <a:chOff x="0" y="0"/>
              <a:chExt cx="864732" cy="812800"/>
            </a:xfrm>
          </p:grpSpPr>
          <p:sp>
            <p:nvSpPr>
              <p:cNvPr name="Freeform 7" id="7"/>
              <p:cNvSpPr/>
              <p:nvPr/>
            </p:nvSpPr>
            <p:spPr>
              <a:xfrm flipH="false" flipV="false" rot="0">
                <a:off x="0" y="0"/>
                <a:ext cx="864732" cy="812800"/>
              </a:xfrm>
              <a:custGeom>
                <a:avLst/>
                <a:gdLst/>
                <a:ahLst/>
                <a:cxnLst/>
                <a:rect r="r" b="b" t="t" l="l"/>
                <a:pathLst>
                  <a:path h="812800" w="864732">
                    <a:moveTo>
                      <a:pt x="432366" y="0"/>
                    </a:moveTo>
                    <a:lnTo>
                      <a:pt x="496196" y="87561"/>
                    </a:lnTo>
                    <a:lnTo>
                      <a:pt x="589225" y="27679"/>
                    </a:lnTo>
                    <a:lnTo>
                      <a:pt x="615235" y="131093"/>
                    </a:lnTo>
                    <a:lnTo>
                      <a:pt x="724897" y="106978"/>
                    </a:lnTo>
                    <a:lnTo>
                      <a:pt x="709578" y="212279"/>
                    </a:lnTo>
                    <a:lnTo>
                      <a:pt x="821062" y="227186"/>
                    </a:lnTo>
                    <a:lnTo>
                      <a:pt x="766480" y="320152"/>
                    </a:lnTo>
                    <a:lnTo>
                      <a:pt x="864732" y="372069"/>
                    </a:lnTo>
                    <a:lnTo>
                      <a:pt x="778259" y="440145"/>
                    </a:lnTo>
                    <a:lnTo>
                      <a:pt x="850009" y="522061"/>
                    </a:lnTo>
                    <a:lnTo>
                      <a:pt x="743323" y="556053"/>
                    </a:lnTo>
                    <a:lnTo>
                      <a:pt x="778881" y="656904"/>
                    </a:lnTo>
                    <a:lnTo>
                      <a:pt x="666391" y="652219"/>
                    </a:lnTo>
                    <a:lnTo>
                      <a:pt x="660953" y="758384"/>
                    </a:lnTo>
                    <a:lnTo>
                      <a:pt x="557852" y="715658"/>
                    </a:lnTo>
                    <a:lnTo>
                      <a:pt x="512154" y="812800"/>
                    </a:lnTo>
                    <a:lnTo>
                      <a:pt x="432366" y="737801"/>
                    </a:lnTo>
                    <a:lnTo>
                      <a:pt x="352578" y="812800"/>
                    </a:lnTo>
                    <a:lnTo>
                      <a:pt x="306880" y="715658"/>
                    </a:lnTo>
                    <a:lnTo>
                      <a:pt x="203780" y="758384"/>
                    </a:lnTo>
                    <a:lnTo>
                      <a:pt x="198341" y="652219"/>
                    </a:lnTo>
                    <a:lnTo>
                      <a:pt x="85852" y="656904"/>
                    </a:lnTo>
                    <a:lnTo>
                      <a:pt x="121409" y="556053"/>
                    </a:lnTo>
                    <a:lnTo>
                      <a:pt x="14724" y="522061"/>
                    </a:lnTo>
                    <a:lnTo>
                      <a:pt x="86473" y="440145"/>
                    </a:lnTo>
                    <a:lnTo>
                      <a:pt x="0" y="372069"/>
                    </a:lnTo>
                    <a:lnTo>
                      <a:pt x="98252" y="320152"/>
                    </a:lnTo>
                    <a:lnTo>
                      <a:pt x="43670" y="227186"/>
                    </a:lnTo>
                    <a:lnTo>
                      <a:pt x="155155" y="212279"/>
                    </a:lnTo>
                    <a:lnTo>
                      <a:pt x="139835" y="106978"/>
                    </a:lnTo>
                    <a:lnTo>
                      <a:pt x="249497" y="131093"/>
                    </a:lnTo>
                    <a:lnTo>
                      <a:pt x="275508" y="27679"/>
                    </a:lnTo>
                    <a:lnTo>
                      <a:pt x="368537" y="87561"/>
                    </a:lnTo>
                    <a:lnTo>
                      <a:pt x="432366" y="0"/>
                    </a:lnTo>
                    <a:close/>
                  </a:path>
                </a:pathLst>
              </a:custGeom>
              <a:solidFill>
                <a:srgbClr val="0CB0B6"/>
              </a:solidFill>
            </p:spPr>
          </p:sp>
          <p:sp>
            <p:nvSpPr>
              <p:cNvPr name="TextBox 8" id="8"/>
              <p:cNvSpPr txBox="true"/>
              <p:nvPr/>
            </p:nvSpPr>
            <p:spPr>
              <a:xfrm>
                <a:off x="148626" y="63500"/>
                <a:ext cx="567481" cy="609600"/>
              </a:xfrm>
              <a:prstGeom prst="rect">
                <a:avLst/>
              </a:prstGeom>
            </p:spPr>
            <p:txBody>
              <a:bodyPr anchor="ctr" rtlCol="false" tIns="50800" lIns="50800" bIns="50800" rIns="50800"/>
              <a:lstStyle/>
              <a:p>
                <a:pPr algn="ctr">
                  <a:lnSpc>
                    <a:spcPts val="3525"/>
                  </a:lnSpc>
                </a:pPr>
              </a:p>
            </p:txBody>
          </p:sp>
        </p:grpSp>
        <p:sp>
          <p:nvSpPr>
            <p:cNvPr name="TextBox 9" id="9"/>
            <p:cNvSpPr txBox="true"/>
            <p:nvPr/>
          </p:nvSpPr>
          <p:spPr>
            <a:xfrm rot="0">
              <a:off x="288143" y="480307"/>
              <a:ext cx="1463568" cy="880535"/>
            </a:xfrm>
            <a:prstGeom prst="rect">
              <a:avLst/>
            </a:prstGeom>
          </p:spPr>
          <p:txBody>
            <a:bodyPr anchor="t" rtlCol="false" tIns="0" lIns="0" bIns="0" rIns="0">
              <a:spAutoFit/>
            </a:bodyPr>
            <a:lstStyle/>
            <a:p>
              <a:pPr algn="ctr">
                <a:lnSpc>
                  <a:spcPts val="5599"/>
                </a:lnSpc>
              </a:pPr>
              <a:r>
                <a:rPr lang="en-US" sz="3999">
                  <a:solidFill>
                    <a:srgbClr val="000000"/>
                  </a:solidFill>
                  <a:latin typeface="Open Sauce Heavy"/>
                </a:rPr>
                <a:t>1</a:t>
              </a:r>
            </a:p>
          </p:txBody>
        </p:sp>
        <p:sp>
          <p:nvSpPr>
            <p:cNvPr name="TextBox 10" id="10"/>
            <p:cNvSpPr txBox="true"/>
            <p:nvPr/>
          </p:nvSpPr>
          <p:spPr>
            <a:xfrm rot="0">
              <a:off x="2383236" y="722579"/>
              <a:ext cx="11189592" cy="1297072"/>
            </a:xfrm>
            <a:prstGeom prst="rect">
              <a:avLst/>
            </a:prstGeom>
          </p:spPr>
          <p:txBody>
            <a:bodyPr anchor="t" rtlCol="false" tIns="0" lIns="0" bIns="0" rIns="0">
              <a:spAutoFit/>
            </a:bodyPr>
            <a:lstStyle/>
            <a:p>
              <a:pPr algn="l">
                <a:lnSpc>
                  <a:spcPts val="2687"/>
                </a:lnSpc>
                <a:spcBef>
                  <a:spcPct val="0"/>
                </a:spcBef>
              </a:pPr>
              <a:r>
                <a:rPr lang="en-US" sz="1919">
                  <a:solidFill>
                    <a:srgbClr val="000000"/>
                  </a:solidFill>
                  <a:latin typeface="Clear Sans"/>
                </a:rPr>
                <a:t>Optimized structures often require less material while maintaining or</a:t>
              </a:r>
              <a:r>
                <a:rPr lang="en-US" sz="1919">
                  <a:solidFill>
                    <a:srgbClr val="000000"/>
                  </a:solidFill>
                  <a:latin typeface="Clear Sans Bold"/>
                </a:rPr>
                <a:t> enhancing performance</a:t>
              </a:r>
              <a:r>
                <a:rPr lang="en-US" sz="1919">
                  <a:solidFill>
                    <a:srgbClr val="000000"/>
                  </a:solidFill>
                  <a:latin typeface="Clear Sans"/>
                </a:rPr>
                <a:t>. This efficiency translates to </a:t>
              </a:r>
              <a:r>
                <a:rPr lang="en-US" sz="1919">
                  <a:solidFill>
                    <a:srgbClr val="000000"/>
                  </a:solidFill>
                  <a:latin typeface="Clear Sans Bold"/>
                </a:rPr>
                <a:t>cost savings </a:t>
              </a:r>
              <a:r>
                <a:rPr lang="en-US" sz="1919">
                  <a:solidFill>
                    <a:srgbClr val="000000"/>
                  </a:solidFill>
                  <a:latin typeface="Clear Sans"/>
                </a:rPr>
                <a:t>in material usage and construction time.</a:t>
              </a:r>
            </a:p>
          </p:txBody>
        </p:sp>
        <p:sp>
          <p:nvSpPr>
            <p:cNvPr name="TextBox 11" id="11"/>
            <p:cNvSpPr txBox="true"/>
            <p:nvPr/>
          </p:nvSpPr>
          <p:spPr>
            <a:xfrm rot="0">
              <a:off x="2218844" y="42510"/>
              <a:ext cx="6321686" cy="637911"/>
            </a:xfrm>
            <a:prstGeom prst="rect">
              <a:avLst/>
            </a:prstGeom>
          </p:spPr>
          <p:txBody>
            <a:bodyPr anchor="t" rtlCol="false" tIns="0" lIns="0" bIns="0" rIns="0">
              <a:spAutoFit/>
            </a:bodyPr>
            <a:lstStyle/>
            <a:p>
              <a:pPr algn="ctr">
                <a:lnSpc>
                  <a:spcPts val="4070"/>
                </a:lnSpc>
              </a:pPr>
              <a:r>
                <a:rPr lang="en-US" sz="2907">
                  <a:solidFill>
                    <a:srgbClr val="000000"/>
                  </a:solidFill>
                  <a:latin typeface="Canva Sans Bold"/>
                </a:rPr>
                <a:t>Efficiency Improvement:</a:t>
              </a:r>
            </a:p>
          </p:txBody>
        </p:sp>
      </p:grpSp>
      <p:grpSp>
        <p:nvGrpSpPr>
          <p:cNvPr name="Group 12" id="12"/>
          <p:cNvGrpSpPr/>
          <p:nvPr/>
        </p:nvGrpSpPr>
        <p:grpSpPr>
          <a:xfrm rot="0">
            <a:off x="1552185" y="4856987"/>
            <a:ext cx="10179621" cy="1848113"/>
            <a:chOff x="0" y="0"/>
            <a:chExt cx="13572828" cy="2464151"/>
          </a:xfrm>
        </p:grpSpPr>
        <p:grpSp>
          <p:nvGrpSpPr>
            <p:cNvPr name="Group 13" id="13"/>
            <p:cNvGrpSpPr/>
            <p:nvPr/>
          </p:nvGrpSpPr>
          <p:grpSpPr>
            <a:xfrm rot="0">
              <a:off x="0" y="0"/>
              <a:ext cx="2039855" cy="1917349"/>
              <a:chOff x="0" y="0"/>
              <a:chExt cx="864732" cy="812800"/>
            </a:xfrm>
          </p:grpSpPr>
          <p:sp>
            <p:nvSpPr>
              <p:cNvPr name="Freeform 14" id="14"/>
              <p:cNvSpPr/>
              <p:nvPr/>
            </p:nvSpPr>
            <p:spPr>
              <a:xfrm flipH="false" flipV="false" rot="0">
                <a:off x="0" y="0"/>
                <a:ext cx="864732" cy="812800"/>
              </a:xfrm>
              <a:custGeom>
                <a:avLst/>
                <a:gdLst/>
                <a:ahLst/>
                <a:cxnLst/>
                <a:rect r="r" b="b" t="t" l="l"/>
                <a:pathLst>
                  <a:path h="812800" w="864732">
                    <a:moveTo>
                      <a:pt x="432366" y="0"/>
                    </a:moveTo>
                    <a:lnTo>
                      <a:pt x="496196" y="87561"/>
                    </a:lnTo>
                    <a:lnTo>
                      <a:pt x="589225" y="27679"/>
                    </a:lnTo>
                    <a:lnTo>
                      <a:pt x="615235" y="131093"/>
                    </a:lnTo>
                    <a:lnTo>
                      <a:pt x="724897" y="106978"/>
                    </a:lnTo>
                    <a:lnTo>
                      <a:pt x="709578" y="212279"/>
                    </a:lnTo>
                    <a:lnTo>
                      <a:pt x="821062" y="227186"/>
                    </a:lnTo>
                    <a:lnTo>
                      <a:pt x="766480" y="320152"/>
                    </a:lnTo>
                    <a:lnTo>
                      <a:pt x="864732" y="372069"/>
                    </a:lnTo>
                    <a:lnTo>
                      <a:pt x="778259" y="440145"/>
                    </a:lnTo>
                    <a:lnTo>
                      <a:pt x="850009" y="522061"/>
                    </a:lnTo>
                    <a:lnTo>
                      <a:pt x="743323" y="556053"/>
                    </a:lnTo>
                    <a:lnTo>
                      <a:pt x="778881" y="656904"/>
                    </a:lnTo>
                    <a:lnTo>
                      <a:pt x="666391" y="652219"/>
                    </a:lnTo>
                    <a:lnTo>
                      <a:pt x="660953" y="758384"/>
                    </a:lnTo>
                    <a:lnTo>
                      <a:pt x="557852" y="715658"/>
                    </a:lnTo>
                    <a:lnTo>
                      <a:pt x="512154" y="812800"/>
                    </a:lnTo>
                    <a:lnTo>
                      <a:pt x="432366" y="737801"/>
                    </a:lnTo>
                    <a:lnTo>
                      <a:pt x="352578" y="812800"/>
                    </a:lnTo>
                    <a:lnTo>
                      <a:pt x="306880" y="715658"/>
                    </a:lnTo>
                    <a:lnTo>
                      <a:pt x="203780" y="758384"/>
                    </a:lnTo>
                    <a:lnTo>
                      <a:pt x="198341" y="652219"/>
                    </a:lnTo>
                    <a:lnTo>
                      <a:pt x="85852" y="656904"/>
                    </a:lnTo>
                    <a:lnTo>
                      <a:pt x="121409" y="556053"/>
                    </a:lnTo>
                    <a:lnTo>
                      <a:pt x="14724" y="522061"/>
                    </a:lnTo>
                    <a:lnTo>
                      <a:pt x="86473" y="440145"/>
                    </a:lnTo>
                    <a:lnTo>
                      <a:pt x="0" y="372069"/>
                    </a:lnTo>
                    <a:lnTo>
                      <a:pt x="98252" y="320152"/>
                    </a:lnTo>
                    <a:lnTo>
                      <a:pt x="43670" y="227186"/>
                    </a:lnTo>
                    <a:lnTo>
                      <a:pt x="155155" y="212279"/>
                    </a:lnTo>
                    <a:lnTo>
                      <a:pt x="139835" y="106978"/>
                    </a:lnTo>
                    <a:lnTo>
                      <a:pt x="249497" y="131093"/>
                    </a:lnTo>
                    <a:lnTo>
                      <a:pt x="275508" y="27679"/>
                    </a:lnTo>
                    <a:lnTo>
                      <a:pt x="368537" y="87561"/>
                    </a:lnTo>
                    <a:lnTo>
                      <a:pt x="432366" y="0"/>
                    </a:lnTo>
                    <a:close/>
                  </a:path>
                </a:pathLst>
              </a:custGeom>
              <a:solidFill>
                <a:srgbClr val="0CB0B6"/>
              </a:solidFill>
            </p:spPr>
          </p:sp>
          <p:sp>
            <p:nvSpPr>
              <p:cNvPr name="TextBox 15" id="15"/>
              <p:cNvSpPr txBox="true"/>
              <p:nvPr/>
            </p:nvSpPr>
            <p:spPr>
              <a:xfrm>
                <a:off x="148626" y="63500"/>
                <a:ext cx="567481" cy="609600"/>
              </a:xfrm>
              <a:prstGeom prst="rect">
                <a:avLst/>
              </a:prstGeom>
            </p:spPr>
            <p:txBody>
              <a:bodyPr anchor="ctr" rtlCol="false" tIns="50800" lIns="50800" bIns="50800" rIns="50800"/>
              <a:lstStyle/>
              <a:p>
                <a:pPr algn="ctr">
                  <a:lnSpc>
                    <a:spcPts val="3525"/>
                  </a:lnSpc>
                </a:pPr>
              </a:p>
            </p:txBody>
          </p:sp>
        </p:grpSp>
        <p:sp>
          <p:nvSpPr>
            <p:cNvPr name="TextBox 16" id="16"/>
            <p:cNvSpPr txBox="true"/>
            <p:nvPr/>
          </p:nvSpPr>
          <p:spPr>
            <a:xfrm rot="0">
              <a:off x="288143" y="480307"/>
              <a:ext cx="1463568" cy="880535"/>
            </a:xfrm>
            <a:prstGeom prst="rect">
              <a:avLst/>
            </a:prstGeom>
          </p:spPr>
          <p:txBody>
            <a:bodyPr anchor="t" rtlCol="false" tIns="0" lIns="0" bIns="0" rIns="0">
              <a:spAutoFit/>
            </a:bodyPr>
            <a:lstStyle/>
            <a:p>
              <a:pPr algn="ctr">
                <a:lnSpc>
                  <a:spcPts val="5599"/>
                </a:lnSpc>
              </a:pPr>
              <a:r>
                <a:rPr lang="en-US" sz="3999">
                  <a:solidFill>
                    <a:srgbClr val="000000"/>
                  </a:solidFill>
                  <a:latin typeface="Open Sauce Heavy"/>
                </a:rPr>
                <a:t>2</a:t>
              </a:r>
            </a:p>
          </p:txBody>
        </p:sp>
        <p:sp>
          <p:nvSpPr>
            <p:cNvPr name="TextBox 17" id="17"/>
            <p:cNvSpPr txBox="true"/>
            <p:nvPr/>
          </p:nvSpPr>
          <p:spPr>
            <a:xfrm rot="0">
              <a:off x="2383236" y="722579"/>
              <a:ext cx="11189592" cy="1741572"/>
            </a:xfrm>
            <a:prstGeom prst="rect">
              <a:avLst/>
            </a:prstGeom>
          </p:spPr>
          <p:txBody>
            <a:bodyPr anchor="t" rtlCol="false" tIns="0" lIns="0" bIns="0" rIns="0">
              <a:spAutoFit/>
            </a:bodyPr>
            <a:lstStyle/>
            <a:p>
              <a:pPr algn="l">
                <a:lnSpc>
                  <a:spcPts val="2687"/>
                </a:lnSpc>
                <a:spcBef>
                  <a:spcPct val="0"/>
                </a:spcBef>
              </a:pPr>
              <a:r>
                <a:rPr lang="en-US" sz="1919">
                  <a:solidFill>
                    <a:srgbClr val="000000"/>
                  </a:solidFill>
                  <a:latin typeface="Clear Sans"/>
                </a:rPr>
                <a:t>Structural optimization ensures that buildings and infrastructure can withstand various loads and environmental conditions, guaranteeing the safety of occupants and users. This focus on safety is paramount for instilling confidence in the reliability of the structures.</a:t>
              </a:r>
            </a:p>
          </p:txBody>
        </p:sp>
        <p:sp>
          <p:nvSpPr>
            <p:cNvPr name="TextBox 18" id="18"/>
            <p:cNvSpPr txBox="true"/>
            <p:nvPr/>
          </p:nvSpPr>
          <p:spPr>
            <a:xfrm rot="0">
              <a:off x="2218844" y="42510"/>
              <a:ext cx="6321686" cy="634965"/>
            </a:xfrm>
            <a:prstGeom prst="rect">
              <a:avLst/>
            </a:prstGeom>
          </p:spPr>
          <p:txBody>
            <a:bodyPr anchor="t" rtlCol="false" tIns="0" lIns="0" bIns="0" rIns="0">
              <a:spAutoFit/>
            </a:bodyPr>
            <a:lstStyle/>
            <a:p>
              <a:pPr algn="l">
                <a:lnSpc>
                  <a:spcPts val="4070"/>
                </a:lnSpc>
              </a:pPr>
              <a:r>
                <a:rPr lang="en-US" sz="2907">
                  <a:solidFill>
                    <a:srgbClr val="000000"/>
                  </a:solidFill>
                  <a:latin typeface="Canva Sans Bold"/>
                </a:rPr>
                <a:t>Safety Enhancement:</a:t>
              </a:r>
            </a:p>
          </p:txBody>
        </p:sp>
      </p:grpSp>
      <p:grpSp>
        <p:nvGrpSpPr>
          <p:cNvPr name="Group 19" id="19"/>
          <p:cNvGrpSpPr/>
          <p:nvPr/>
        </p:nvGrpSpPr>
        <p:grpSpPr>
          <a:xfrm rot="0">
            <a:off x="1552185" y="7004855"/>
            <a:ext cx="10179621" cy="1848113"/>
            <a:chOff x="0" y="0"/>
            <a:chExt cx="13572828" cy="2464151"/>
          </a:xfrm>
        </p:grpSpPr>
        <p:grpSp>
          <p:nvGrpSpPr>
            <p:cNvPr name="Group 20" id="20"/>
            <p:cNvGrpSpPr/>
            <p:nvPr/>
          </p:nvGrpSpPr>
          <p:grpSpPr>
            <a:xfrm rot="0">
              <a:off x="0" y="0"/>
              <a:ext cx="2039855" cy="1917349"/>
              <a:chOff x="0" y="0"/>
              <a:chExt cx="864732" cy="812800"/>
            </a:xfrm>
          </p:grpSpPr>
          <p:sp>
            <p:nvSpPr>
              <p:cNvPr name="Freeform 21" id="21"/>
              <p:cNvSpPr/>
              <p:nvPr/>
            </p:nvSpPr>
            <p:spPr>
              <a:xfrm flipH="false" flipV="false" rot="0">
                <a:off x="0" y="0"/>
                <a:ext cx="864732" cy="812800"/>
              </a:xfrm>
              <a:custGeom>
                <a:avLst/>
                <a:gdLst/>
                <a:ahLst/>
                <a:cxnLst/>
                <a:rect r="r" b="b" t="t" l="l"/>
                <a:pathLst>
                  <a:path h="812800" w="864732">
                    <a:moveTo>
                      <a:pt x="432366" y="0"/>
                    </a:moveTo>
                    <a:lnTo>
                      <a:pt x="496196" y="87561"/>
                    </a:lnTo>
                    <a:lnTo>
                      <a:pt x="589225" y="27679"/>
                    </a:lnTo>
                    <a:lnTo>
                      <a:pt x="615235" y="131093"/>
                    </a:lnTo>
                    <a:lnTo>
                      <a:pt x="724897" y="106978"/>
                    </a:lnTo>
                    <a:lnTo>
                      <a:pt x="709578" y="212279"/>
                    </a:lnTo>
                    <a:lnTo>
                      <a:pt x="821062" y="227186"/>
                    </a:lnTo>
                    <a:lnTo>
                      <a:pt x="766480" y="320152"/>
                    </a:lnTo>
                    <a:lnTo>
                      <a:pt x="864732" y="372069"/>
                    </a:lnTo>
                    <a:lnTo>
                      <a:pt x="778259" y="440145"/>
                    </a:lnTo>
                    <a:lnTo>
                      <a:pt x="850009" y="522061"/>
                    </a:lnTo>
                    <a:lnTo>
                      <a:pt x="743323" y="556053"/>
                    </a:lnTo>
                    <a:lnTo>
                      <a:pt x="778881" y="656904"/>
                    </a:lnTo>
                    <a:lnTo>
                      <a:pt x="666391" y="652219"/>
                    </a:lnTo>
                    <a:lnTo>
                      <a:pt x="660953" y="758384"/>
                    </a:lnTo>
                    <a:lnTo>
                      <a:pt x="557852" y="715658"/>
                    </a:lnTo>
                    <a:lnTo>
                      <a:pt x="512154" y="812800"/>
                    </a:lnTo>
                    <a:lnTo>
                      <a:pt x="432366" y="737801"/>
                    </a:lnTo>
                    <a:lnTo>
                      <a:pt x="352578" y="812800"/>
                    </a:lnTo>
                    <a:lnTo>
                      <a:pt x="306880" y="715658"/>
                    </a:lnTo>
                    <a:lnTo>
                      <a:pt x="203780" y="758384"/>
                    </a:lnTo>
                    <a:lnTo>
                      <a:pt x="198341" y="652219"/>
                    </a:lnTo>
                    <a:lnTo>
                      <a:pt x="85852" y="656904"/>
                    </a:lnTo>
                    <a:lnTo>
                      <a:pt x="121409" y="556053"/>
                    </a:lnTo>
                    <a:lnTo>
                      <a:pt x="14724" y="522061"/>
                    </a:lnTo>
                    <a:lnTo>
                      <a:pt x="86473" y="440145"/>
                    </a:lnTo>
                    <a:lnTo>
                      <a:pt x="0" y="372069"/>
                    </a:lnTo>
                    <a:lnTo>
                      <a:pt x="98252" y="320152"/>
                    </a:lnTo>
                    <a:lnTo>
                      <a:pt x="43670" y="227186"/>
                    </a:lnTo>
                    <a:lnTo>
                      <a:pt x="155155" y="212279"/>
                    </a:lnTo>
                    <a:lnTo>
                      <a:pt x="139835" y="106978"/>
                    </a:lnTo>
                    <a:lnTo>
                      <a:pt x="249497" y="131093"/>
                    </a:lnTo>
                    <a:lnTo>
                      <a:pt x="275508" y="27679"/>
                    </a:lnTo>
                    <a:lnTo>
                      <a:pt x="368537" y="87561"/>
                    </a:lnTo>
                    <a:lnTo>
                      <a:pt x="432366" y="0"/>
                    </a:lnTo>
                    <a:close/>
                  </a:path>
                </a:pathLst>
              </a:custGeom>
              <a:solidFill>
                <a:srgbClr val="0CB0B6"/>
              </a:solidFill>
            </p:spPr>
          </p:sp>
          <p:sp>
            <p:nvSpPr>
              <p:cNvPr name="TextBox 22" id="22"/>
              <p:cNvSpPr txBox="true"/>
              <p:nvPr/>
            </p:nvSpPr>
            <p:spPr>
              <a:xfrm>
                <a:off x="148626" y="63500"/>
                <a:ext cx="567481" cy="609600"/>
              </a:xfrm>
              <a:prstGeom prst="rect">
                <a:avLst/>
              </a:prstGeom>
            </p:spPr>
            <p:txBody>
              <a:bodyPr anchor="ctr" rtlCol="false" tIns="50800" lIns="50800" bIns="50800" rIns="50800"/>
              <a:lstStyle/>
              <a:p>
                <a:pPr algn="ctr">
                  <a:lnSpc>
                    <a:spcPts val="3525"/>
                  </a:lnSpc>
                </a:pPr>
              </a:p>
            </p:txBody>
          </p:sp>
        </p:grpSp>
        <p:sp>
          <p:nvSpPr>
            <p:cNvPr name="TextBox 23" id="23"/>
            <p:cNvSpPr txBox="true"/>
            <p:nvPr/>
          </p:nvSpPr>
          <p:spPr>
            <a:xfrm rot="0">
              <a:off x="288143" y="480307"/>
              <a:ext cx="1463568" cy="880535"/>
            </a:xfrm>
            <a:prstGeom prst="rect">
              <a:avLst/>
            </a:prstGeom>
          </p:spPr>
          <p:txBody>
            <a:bodyPr anchor="t" rtlCol="false" tIns="0" lIns="0" bIns="0" rIns="0">
              <a:spAutoFit/>
            </a:bodyPr>
            <a:lstStyle/>
            <a:p>
              <a:pPr algn="ctr">
                <a:lnSpc>
                  <a:spcPts val="5599"/>
                </a:lnSpc>
              </a:pPr>
              <a:r>
                <a:rPr lang="en-US" sz="3999">
                  <a:solidFill>
                    <a:srgbClr val="000000"/>
                  </a:solidFill>
                  <a:latin typeface="Open Sauce Heavy"/>
                </a:rPr>
                <a:t>3</a:t>
              </a:r>
            </a:p>
          </p:txBody>
        </p:sp>
        <p:sp>
          <p:nvSpPr>
            <p:cNvPr name="TextBox 24" id="24"/>
            <p:cNvSpPr txBox="true"/>
            <p:nvPr/>
          </p:nvSpPr>
          <p:spPr>
            <a:xfrm rot="0">
              <a:off x="2383236" y="722579"/>
              <a:ext cx="11189592" cy="1741572"/>
            </a:xfrm>
            <a:prstGeom prst="rect">
              <a:avLst/>
            </a:prstGeom>
          </p:spPr>
          <p:txBody>
            <a:bodyPr anchor="t" rtlCol="false" tIns="0" lIns="0" bIns="0" rIns="0">
              <a:spAutoFit/>
            </a:bodyPr>
            <a:lstStyle/>
            <a:p>
              <a:pPr algn="l">
                <a:lnSpc>
                  <a:spcPts val="2687"/>
                </a:lnSpc>
                <a:spcBef>
                  <a:spcPct val="0"/>
                </a:spcBef>
              </a:pPr>
              <a:r>
                <a:rPr lang="en-US" sz="1919">
                  <a:solidFill>
                    <a:srgbClr val="000000"/>
                  </a:solidFill>
                  <a:latin typeface="Clear Sans"/>
                </a:rPr>
                <a:t>By conserving natural resources and reducing environmental impact, optimization contributes to sustainability. This dual benefit of economic and environmental stewardship aligns with modern green building practices and regulatory standards, appealing to both clients and stakeholders.</a:t>
              </a:r>
            </a:p>
          </p:txBody>
        </p:sp>
        <p:sp>
          <p:nvSpPr>
            <p:cNvPr name="TextBox 25" id="25"/>
            <p:cNvSpPr txBox="true"/>
            <p:nvPr/>
          </p:nvSpPr>
          <p:spPr>
            <a:xfrm rot="0">
              <a:off x="2218844" y="42510"/>
              <a:ext cx="6321686" cy="634965"/>
            </a:xfrm>
            <a:prstGeom prst="rect">
              <a:avLst/>
            </a:prstGeom>
          </p:spPr>
          <p:txBody>
            <a:bodyPr anchor="t" rtlCol="false" tIns="0" lIns="0" bIns="0" rIns="0">
              <a:spAutoFit/>
            </a:bodyPr>
            <a:lstStyle/>
            <a:p>
              <a:pPr algn="l">
                <a:lnSpc>
                  <a:spcPts val="4070"/>
                </a:lnSpc>
              </a:pPr>
              <a:r>
                <a:rPr lang="en-US" sz="2907">
                  <a:solidFill>
                    <a:srgbClr val="000000"/>
                  </a:solidFill>
                  <a:latin typeface="Canva Sans Bold"/>
                </a:rPr>
                <a:t>Resource Conservation:</a:t>
              </a:r>
            </a:p>
          </p:txBody>
        </p:sp>
      </p:grpSp>
      <p:grpSp>
        <p:nvGrpSpPr>
          <p:cNvPr name="Group 26" id="26"/>
          <p:cNvGrpSpPr/>
          <p:nvPr/>
        </p:nvGrpSpPr>
        <p:grpSpPr>
          <a:xfrm rot="0">
            <a:off x="13429458" y="7672302"/>
            <a:ext cx="1166436" cy="1020632"/>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28" id="2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29" id="29"/>
          <p:cNvGrpSpPr>
            <a:grpSpLocks noChangeAspect="true"/>
          </p:cNvGrpSpPr>
          <p:nvPr/>
        </p:nvGrpSpPr>
        <p:grpSpPr>
          <a:xfrm rot="0">
            <a:off x="13497560" y="2358088"/>
            <a:ext cx="4145429" cy="5570824"/>
            <a:chOff x="0" y="0"/>
            <a:chExt cx="3663950" cy="4923790"/>
          </a:xfrm>
        </p:grpSpPr>
        <p:sp>
          <p:nvSpPr>
            <p:cNvPr name="Freeform 30" id="30"/>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74163" t="-14418" r="-56222" b="-13615"/>
              </a:stretch>
            </a:blipFill>
          </p:spPr>
        </p:sp>
        <p:sp>
          <p:nvSpPr>
            <p:cNvPr name="Freeform 31" id="31"/>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CB0B6"/>
            </a:solidFill>
          </p:spPr>
        </p:sp>
      </p:grpSp>
      <p:grpSp>
        <p:nvGrpSpPr>
          <p:cNvPr name="Group 32" id="32"/>
          <p:cNvGrpSpPr/>
          <p:nvPr/>
        </p:nvGrpSpPr>
        <p:grpSpPr>
          <a:xfrm rot="0">
            <a:off x="1552185" y="1028700"/>
            <a:ext cx="8859858" cy="1389621"/>
            <a:chOff x="0" y="0"/>
            <a:chExt cx="11813143" cy="1852828"/>
          </a:xfrm>
        </p:grpSpPr>
        <p:sp>
          <p:nvSpPr>
            <p:cNvPr name="Freeform 33" id="33"/>
            <p:cNvSpPr/>
            <p:nvPr/>
          </p:nvSpPr>
          <p:spPr>
            <a:xfrm flipH="false" flipV="false" rot="0">
              <a:off x="0" y="0"/>
              <a:ext cx="1765240" cy="1852828"/>
            </a:xfrm>
            <a:custGeom>
              <a:avLst/>
              <a:gdLst/>
              <a:ahLst/>
              <a:cxnLst/>
              <a:rect r="r" b="b" t="t" l="l"/>
              <a:pathLst>
                <a:path h="1852828" w="1765240">
                  <a:moveTo>
                    <a:pt x="0" y="0"/>
                  </a:moveTo>
                  <a:lnTo>
                    <a:pt x="1765240" y="0"/>
                  </a:lnTo>
                  <a:lnTo>
                    <a:pt x="1765240" y="1852828"/>
                  </a:lnTo>
                  <a:lnTo>
                    <a:pt x="0" y="1852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47625" cap="rnd">
              <a:solidFill>
                <a:srgbClr val="DB793D"/>
              </a:solidFill>
              <a:prstDash val="solid"/>
              <a:round/>
            </a:ln>
          </p:spPr>
        </p:sp>
        <p:sp>
          <p:nvSpPr>
            <p:cNvPr name="TextBox 34" id="34"/>
            <p:cNvSpPr txBox="true"/>
            <p:nvPr/>
          </p:nvSpPr>
          <p:spPr>
            <a:xfrm rot="0">
              <a:off x="2214444" y="144309"/>
              <a:ext cx="9598699" cy="1440386"/>
            </a:xfrm>
            <a:prstGeom prst="rect">
              <a:avLst/>
            </a:prstGeom>
          </p:spPr>
          <p:txBody>
            <a:bodyPr anchor="t" rtlCol="false" tIns="0" lIns="0" bIns="0" rIns="0">
              <a:spAutoFit/>
            </a:bodyPr>
            <a:lstStyle/>
            <a:p>
              <a:pPr algn="l">
                <a:lnSpc>
                  <a:spcPts val="9100"/>
                </a:lnSpc>
              </a:pPr>
              <a:r>
                <a:rPr lang="en-US" sz="6500">
                  <a:solidFill>
                    <a:srgbClr val="DB793D"/>
                  </a:solidFill>
                  <a:latin typeface="Open Sauce Semi-Bold"/>
                </a:rPr>
                <a:t>Motivation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5177"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15" id="15"/>
          <p:cNvSpPr/>
          <p:nvPr/>
        </p:nvSpPr>
        <p:spPr>
          <a:xfrm flipH="false" flipV="false" rot="0">
            <a:off x="4104906" y="3168650"/>
            <a:ext cx="8490638" cy="6592980"/>
          </a:xfrm>
          <a:custGeom>
            <a:avLst/>
            <a:gdLst/>
            <a:ahLst/>
            <a:cxnLst/>
            <a:rect r="r" b="b" t="t" l="l"/>
            <a:pathLst>
              <a:path h="6592980" w="8490638">
                <a:moveTo>
                  <a:pt x="0" y="0"/>
                </a:moveTo>
                <a:lnTo>
                  <a:pt x="8490637" y="0"/>
                </a:lnTo>
                <a:lnTo>
                  <a:pt x="8490637" y="6592980"/>
                </a:lnTo>
                <a:lnTo>
                  <a:pt x="0" y="6592980"/>
                </a:lnTo>
                <a:lnTo>
                  <a:pt x="0" y="0"/>
                </a:lnTo>
                <a:close/>
              </a:path>
            </a:pathLst>
          </a:custGeom>
          <a:blipFill>
            <a:blip r:embed="rId4"/>
            <a:stretch>
              <a:fillRect l="0" t="0" r="0" b="0"/>
            </a:stretch>
          </a:blipFill>
        </p:spPr>
      </p:sp>
      <p:sp>
        <p:nvSpPr>
          <p:cNvPr name="TextBox 16" id="16"/>
          <p:cNvSpPr txBox="true"/>
          <p:nvPr/>
        </p:nvSpPr>
        <p:spPr>
          <a:xfrm rot="0">
            <a:off x="1381301" y="904875"/>
            <a:ext cx="12266402" cy="2263775"/>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Neuro Evolution with Structural Optimization</a:t>
            </a:r>
          </a:p>
        </p:txBody>
      </p:sp>
      <p:sp>
        <p:nvSpPr>
          <p:cNvPr name="TextBox 17" id="17"/>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5177"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5195808"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4309076" y="695325"/>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aphicFrame>
        <p:nvGraphicFramePr>
          <p:cNvPr name="Table 15" id="15"/>
          <p:cNvGraphicFramePr>
            <a:graphicFrameLocks noGrp="true"/>
          </p:cNvGraphicFramePr>
          <p:nvPr/>
        </p:nvGraphicFramePr>
        <p:xfrm>
          <a:off x="364930" y="3474989"/>
          <a:ext cx="17345738" cy="4900608"/>
        </p:xfrm>
        <a:graphic>
          <a:graphicData uri="http://schemas.openxmlformats.org/drawingml/2006/table">
            <a:tbl>
              <a:tblPr/>
              <a:tblGrid>
                <a:gridCol w="4072008"/>
                <a:gridCol w="4279781"/>
                <a:gridCol w="4724732"/>
                <a:gridCol w="4269217"/>
              </a:tblGrid>
              <a:tr h="988762">
                <a:tc>
                  <a:txBody>
                    <a:bodyPr anchor="t" rtlCol="false"/>
                    <a:lstStyle/>
                    <a:p>
                      <a:pPr algn="ctr">
                        <a:lnSpc>
                          <a:spcPts val="4200"/>
                        </a:lnSpc>
                        <a:defRPr/>
                      </a:pPr>
                      <a:r>
                        <a:rPr lang="en-US" sz="3000">
                          <a:solidFill>
                            <a:srgbClr val="000000"/>
                          </a:solidFill>
                          <a:latin typeface="Open Sauce"/>
                        </a:rPr>
                        <a:t>Generation 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Generation 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Generation 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Generation 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911846">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16" id="16"/>
          <p:cNvGrpSpPr/>
          <p:nvPr/>
        </p:nvGrpSpPr>
        <p:grpSpPr>
          <a:xfrm rot="0">
            <a:off x="544384" y="5007840"/>
            <a:ext cx="3750807" cy="2954520"/>
            <a:chOff x="0" y="0"/>
            <a:chExt cx="1031862" cy="812800"/>
          </a:xfrm>
        </p:grpSpPr>
        <p:sp>
          <p:nvSpPr>
            <p:cNvPr name="Freeform 17" id="17"/>
            <p:cNvSpPr/>
            <p:nvPr/>
          </p:nvSpPr>
          <p:spPr>
            <a:xfrm flipH="false" flipV="false" rot="0">
              <a:off x="0" y="0"/>
              <a:ext cx="1031862" cy="812800"/>
            </a:xfrm>
            <a:custGeom>
              <a:avLst/>
              <a:gdLst/>
              <a:ahLst/>
              <a:cxnLst/>
              <a:rect r="r" b="b" t="t" l="l"/>
              <a:pathLst>
                <a:path h="812800" w="1031862">
                  <a:moveTo>
                    <a:pt x="47474" y="0"/>
                  </a:moveTo>
                  <a:lnTo>
                    <a:pt x="984388" y="0"/>
                  </a:lnTo>
                  <a:cubicBezTo>
                    <a:pt x="1010607" y="0"/>
                    <a:pt x="1031862" y="21255"/>
                    <a:pt x="1031862" y="47474"/>
                  </a:cubicBezTo>
                  <a:lnTo>
                    <a:pt x="1031862" y="765326"/>
                  </a:lnTo>
                  <a:cubicBezTo>
                    <a:pt x="1031862" y="791545"/>
                    <a:pt x="1010607" y="812800"/>
                    <a:pt x="984388" y="812800"/>
                  </a:cubicBezTo>
                  <a:lnTo>
                    <a:pt x="47474" y="812800"/>
                  </a:lnTo>
                  <a:cubicBezTo>
                    <a:pt x="21255" y="812800"/>
                    <a:pt x="0" y="791545"/>
                    <a:pt x="0" y="765326"/>
                  </a:cubicBezTo>
                  <a:lnTo>
                    <a:pt x="0" y="47474"/>
                  </a:lnTo>
                  <a:cubicBezTo>
                    <a:pt x="0" y="21255"/>
                    <a:pt x="21255" y="0"/>
                    <a:pt x="47474" y="0"/>
                  </a:cubicBezTo>
                  <a:close/>
                </a:path>
              </a:pathLst>
            </a:custGeom>
            <a:blipFill>
              <a:blip r:embed="rId4"/>
              <a:stretch>
                <a:fillRect l="-1917" t="0" r="-3109" b="0"/>
              </a:stretch>
            </a:blipFill>
          </p:spPr>
        </p:sp>
      </p:grpSp>
      <p:grpSp>
        <p:nvGrpSpPr>
          <p:cNvPr name="Group 18" id="18"/>
          <p:cNvGrpSpPr/>
          <p:nvPr/>
        </p:nvGrpSpPr>
        <p:grpSpPr>
          <a:xfrm rot="0">
            <a:off x="9144000" y="5007840"/>
            <a:ext cx="3750807" cy="2954520"/>
            <a:chOff x="0" y="0"/>
            <a:chExt cx="1031862" cy="812800"/>
          </a:xfrm>
        </p:grpSpPr>
        <p:sp>
          <p:nvSpPr>
            <p:cNvPr name="Freeform 19" id="19"/>
            <p:cNvSpPr/>
            <p:nvPr/>
          </p:nvSpPr>
          <p:spPr>
            <a:xfrm flipH="false" flipV="false" rot="0">
              <a:off x="0" y="0"/>
              <a:ext cx="1031862" cy="812800"/>
            </a:xfrm>
            <a:custGeom>
              <a:avLst/>
              <a:gdLst/>
              <a:ahLst/>
              <a:cxnLst/>
              <a:rect r="r" b="b" t="t" l="l"/>
              <a:pathLst>
                <a:path h="812800" w="1031862">
                  <a:moveTo>
                    <a:pt x="47474" y="0"/>
                  </a:moveTo>
                  <a:lnTo>
                    <a:pt x="984388" y="0"/>
                  </a:lnTo>
                  <a:cubicBezTo>
                    <a:pt x="1010607" y="0"/>
                    <a:pt x="1031862" y="21255"/>
                    <a:pt x="1031862" y="47474"/>
                  </a:cubicBezTo>
                  <a:lnTo>
                    <a:pt x="1031862" y="765326"/>
                  </a:lnTo>
                  <a:cubicBezTo>
                    <a:pt x="1031862" y="791545"/>
                    <a:pt x="1010607" y="812800"/>
                    <a:pt x="984388" y="812800"/>
                  </a:cubicBezTo>
                  <a:lnTo>
                    <a:pt x="47474" y="812800"/>
                  </a:lnTo>
                  <a:cubicBezTo>
                    <a:pt x="21255" y="812800"/>
                    <a:pt x="0" y="791545"/>
                    <a:pt x="0" y="765326"/>
                  </a:cubicBezTo>
                  <a:lnTo>
                    <a:pt x="0" y="47474"/>
                  </a:lnTo>
                  <a:cubicBezTo>
                    <a:pt x="0" y="21255"/>
                    <a:pt x="21255" y="0"/>
                    <a:pt x="47474" y="0"/>
                  </a:cubicBezTo>
                  <a:close/>
                </a:path>
              </a:pathLst>
            </a:custGeom>
            <a:blipFill>
              <a:blip r:embed="rId5"/>
              <a:stretch>
                <a:fillRect l="-2513" t="0" r="-2513" b="0"/>
              </a:stretch>
            </a:blipFill>
          </p:spPr>
        </p:sp>
      </p:grpSp>
      <p:grpSp>
        <p:nvGrpSpPr>
          <p:cNvPr name="Group 20" id="20"/>
          <p:cNvGrpSpPr/>
          <p:nvPr/>
        </p:nvGrpSpPr>
        <p:grpSpPr>
          <a:xfrm rot="0">
            <a:off x="4791091" y="5007840"/>
            <a:ext cx="3750807" cy="2954520"/>
            <a:chOff x="0" y="0"/>
            <a:chExt cx="1031862" cy="812800"/>
          </a:xfrm>
        </p:grpSpPr>
        <p:sp>
          <p:nvSpPr>
            <p:cNvPr name="Freeform 21" id="21"/>
            <p:cNvSpPr/>
            <p:nvPr/>
          </p:nvSpPr>
          <p:spPr>
            <a:xfrm flipH="false" flipV="false" rot="0">
              <a:off x="0" y="0"/>
              <a:ext cx="1031862" cy="812800"/>
            </a:xfrm>
            <a:custGeom>
              <a:avLst/>
              <a:gdLst/>
              <a:ahLst/>
              <a:cxnLst/>
              <a:rect r="r" b="b" t="t" l="l"/>
              <a:pathLst>
                <a:path h="812800" w="1031862">
                  <a:moveTo>
                    <a:pt x="47474" y="0"/>
                  </a:moveTo>
                  <a:lnTo>
                    <a:pt x="984388" y="0"/>
                  </a:lnTo>
                  <a:cubicBezTo>
                    <a:pt x="1010607" y="0"/>
                    <a:pt x="1031862" y="21255"/>
                    <a:pt x="1031862" y="47474"/>
                  </a:cubicBezTo>
                  <a:lnTo>
                    <a:pt x="1031862" y="765326"/>
                  </a:lnTo>
                  <a:cubicBezTo>
                    <a:pt x="1031862" y="791545"/>
                    <a:pt x="1010607" y="812800"/>
                    <a:pt x="984388" y="812800"/>
                  </a:cubicBezTo>
                  <a:lnTo>
                    <a:pt x="47474" y="812800"/>
                  </a:lnTo>
                  <a:cubicBezTo>
                    <a:pt x="21255" y="812800"/>
                    <a:pt x="0" y="791545"/>
                    <a:pt x="0" y="765326"/>
                  </a:cubicBezTo>
                  <a:lnTo>
                    <a:pt x="0" y="47474"/>
                  </a:lnTo>
                  <a:cubicBezTo>
                    <a:pt x="0" y="21255"/>
                    <a:pt x="21255" y="0"/>
                    <a:pt x="47474" y="0"/>
                  </a:cubicBezTo>
                  <a:close/>
                </a:path>
              </a:pathLst>
            </a:custGeom>
            <a:blipFill>
              <a:blip r:embed="rId6"/>
              <a:stretch>
                <a:fillRect l="-2513" t="0" r="-2513" b="0"/>
              </a:stretch>
            </a:blipFill>
          </p:spPr>
        </p:sp>
      </p:grpSp>
      <p:grpSp>
        <p:nvGrpSpPr>
          <p:cNvPr name="Group 22" id="22"/>
          <p:cNvGrpSpPr/>
          <p:nvPr/>
        </p:nvGrpSpPr>
        <p:grpSpPr>
          <a:xfrm rot="0">
            <a:off x="13588104" y="5007840"/>
            <a:ext cx="3750807" cy="2954520"/>
            <a:chOff x="0" y="0"/>
            <a:chExt cx="1031862" cy="812800"/>
          </a:xfrm>
        </p:grpSpPr>
        <p:sp>
          <p:nvSpPr>
            <p:cNvPr name="Freeform 23" id="23"/>
            <p:cNvSpPr/>
            <p:nvPr/>
          </p:nvSpPr>
          <p:spPr>
            <a:xfrm flipH="false" flipV="false" rot="0">
              <a:off x="0" y="0"/>
              <a:ext cx="1031862" cy="812800"/>
            </a:xfrm>
            <a:custGeom>
              <a:avLst/>
              <a:gdLst/>
              <a:ahLst/>
              <a:cxnLst/>
              <a:rect r="r" b="b" t="t" l="l"/>
              <a:pathLst>
                <a:path h="812800" w="1031862">
                  <a:moveTo>
                    <a:pt x="47474" y="0"/>
                  </a:moveTo>
                  <a:lnTo>
                    <a:pt x="984388" y="0"/>
                  </a:lnTo>
                  <a:cubicBezTo>
                    <a:pt x="1010607" y="0"/>
                    <a:pt x="1031862" y="21255"/>
                    <a:pt x="1031862" y="47474"/>
                  </a:cubicBezTo>
                  <a:lnTo>
                    <a:pt x="1031862" y="765326"/>
                  </a:lnTo>
                  <a:cubicBezTo>
                    <a:pt x="1031862" y="791545"/>
                    <a:pt x="1010607" y="812800"/>
                    <a:pt x="984388" y="812800"/>
                  </a:cubicBezTo>
                  <a:lnTo>
                    <a:pt x="47474" y="812800"/>
                  </a:lnTo>
                  <a:cubicBezTo>
                    <a:pt x="21255" y="812800"/>
                    <a:pt x="0" y="791545"/>
                    <a:pt x="0" y="765326"/>
                  </a:cubicBezTo>
                  <a:lnTo>
                    <a:pt x="0" y="47474"/>
                  </a:lnTo>
                  <a:cubicBezTo>
                    <a:pt x="0" y="21255"/>
                    <a:pt x="21255" y="0"/>
                    <a:pt x="47474" y="0"/>
                  </a:cubicBezTo>
                  <a:close/>
                </a:path>
              </a:pathLst>
            </a:custGeom>
            <a:blipFill>
              <a:blip r:embed="rId7"/>
              <a:stretch>
                <a:fillRect l="-2513" t="0" r="-2513" b="0"/>
              </a:stretch>
            </a:blipFill>
          </p:spPr>
        </p:sp>
      </p:grpSp>
      <p:sp>
        <p:nvSpPr>
          <p:cNvPr name="TextBox 24" id="24"/>
          <p:cNvSpPr txBox="true"/>
          <p:nvPr/>
        </p:nvSpPr>
        <p:spPr>
          <a:xfrm rot="0">
            <a:off x="2217024" y="1226467"/>
            <a:ext cx="12266402"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Results of Neuro Evolution</a:t>
            </a:r>
          </a:p>
        </p:txBody>
      </p:sp>
      <p:sp>
        <p:nvSpPr>
          <p:cNvPr name="TextBox 25" id="25"/>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26" id="26"/>
          <p:cNvSpPr txBox="true"/>
          <p:nvPr/>
        </p:nvSpPr>
        <p:spPr>
          <a:xfrm rot="0">
            <a:off x="364930" y="2709155"/>
            <a:ext cx="17345738" cy="674417"/>
          </a:xfrm>
          <a:prstGeom prst="rect">
            <a:avLst/>
          </a:prstGeom>
        </p:spPr>
        <p:txBody>
          <a:bodyPr anchor="t" rtlCol="false" tIns="0" lIns="0" bIns="0" rIns="0">
            <a:spAutoFit/>
          </a:bodyPr>
          <a:lstStyle/>
          <a:p>
            <a:pPr algn="ctr">
              <a:lnSpc>
                <a:spcPts val="5758"/>
              </a:lnSpc>
              <a:spcBef>
                <a:spcPct val="0"/>
              </a:spcBef>
            </a:pPr>
            <a:r>
              <a:rPr lang="en-US" sz="3599">
                <a:solidFill>
                  <a:srgbClr val="000000"/>
                </a:solidFill>
                <a:latin typeface="Prompt Bold"/>
              </a:rPr>
              <a:t>Evolution of Topologies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5177"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5195808"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4309076" y="695325"/>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aphicFrame>
        <p:nvGraphicFramePr>
          <p:cNvPr name="Table 15" id="15"/>
          <p:cNvGraphicFramePr>
            <a:graphicFrameLocks noGrp="true"/>
          </p:cNvGraphicFramePr>
          <p:nvPr/>
        </p:nvGraphicFramePr>
        <p:xfrm>
          <a:off x="364930" y="3474989"/>
          <a:ext cx="17345738" cy="4900608"/>
        </p:xfrm>
        <a:graphic>
          <a:graphicData uri="http://schemas.openxmlformats.org/drawingml/2006/table">
            <a:tbl>
              <a:tblPr/>
              <a:tblGrid>
                <a:gridCol w="4072008"/>
                <a:gridCol w="4279781"/>
                <a:gridCol w="4724732"/>
                <a:gridCol w="4269217"/>
              </a:tblGrid>
              <a:tr h="988762">
                <a:tc>
                  <a:txBody>
                    <a:bodyPr anchor="t" rtlCol="false"/>
                    <a:lstStyle/>
                    <a:p>
                      <a:pPr algn="ctr">
                        <a:lnSpc>
                          <a:spcPts val="4200"/>
                        </a:lnSpc>
                        <a:defRPr/>
                      </a:pPr>
                      <a:r>
                        <a:rPr lang="en-US" sz="3000">
                          <a:solidFill>
                            <a:srgbClr val="000000"/>
                          </a:solidFill>
                          <a:latin typeface="Open Sauce"/>
                        </a:rPr>
                        <a:t>Population 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Population 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Population 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Population 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911846">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16" id="16"/>
          <p:cNvGrpSpPr/>
          <p:nvPr/>
        </p:nvGrpSpPr>
        <p:grpSpPr>
          <a:xfrm rot="0">
            <a:off x="544384" y="5007840"/>
            <a:ext cx="3750807" cy="2954520"/>
            <a:chOff x="0" y="0"/>
            <a:chExt cx="1031862" cy="812800"/>
          </a:xfrm>
        </p:grpSpPr>
        <p:sp>
          <p:nvSpPr>
            <p:cNvPr name="Freeform 17" id="17"/>
            <p:cNvSpPr/>
            <p:nvPr/>
          </p:nvSpPr>
          <p:spPr>
            <a:xfrm flipH="false" flipV="false" rot="0">
              <a:off x="0" y="0"/>
              <a:ext cx="1031862" cy="812800"/>
            </a:xfrm>
            <a:custGeom>
              <a:avLst/>
              <a:gdLst/>
              <a:ahLst/>
              <a:cxnLst/>
              <a:rect r="r" b="b" t="t" l="l"/>
              <a:pathLst>
                <a:path h="812800" w="1031862">
                  <a:moveTo>
                    <a:pt x="47474" y="0"/>
                  </a:moveTo>
                  <a:lnTo>
                    <a:pt x="984388" y="0"/>
                  </a:lnTo>
                  <a:cubicBezTo>
                    <a:pt x="1010607" y="0"/>
                    <a:pt x="1031862" y="21255"/>
                    <a:pt x="1031862" y="47474"/>
                  </a:cubicBezTo>
                  <a:lnTo>
                    <a:pt x="1031862" y="765326"/>
                  </a:lnTo>
                  <a:cubicBezTo>
                    <a:pt x="1031862" y="791545"/>
                    <a:pt x="1010607" y="812800"/>
                    <a:pt x="984388" y="812800"/>
                  </a:cubicBezTo>
                  <a:lnTo>
                    <a:pt x="47474" y="812800"/>
                  </a:lnTo>
                  <a:cubicBezTo>
                    <a:pt x="21255" y="812800"/>
                    <a:pt x="0" y="791545"/>
                    <a:pt x="0" y="765326"/>
                  </a:cubicBezTo>
                  <a:lnTo>
                    <a:pt x="0" y="47474"/>
                  </a:lnTo>
                  <a:cubicBezTo>
                    <a:pt x="0" y="21255"/>
                    <a:pt x="21255" y="0"/>
                    <a:pt x="47474" y="0"/>
                  </a:cubicBezTo>
                  <a:close/>
                </a:path>
              </a:pathLst>
            </a:custGeom>
            <a:blipFill>
              <a:blip r:embed="rId4"/>
              <a:stretch>
                <a:fillRect l="-2513" t="0" r="-2513" b="0"/>
              </a:stretch>
            </a:blipFill>
          </p:spPr>
        </p:sp>
      </p:grpSp>
      <p:grpSp>
        <p:nvGrpSpPr>
          <p:cNvPr name="Group 18" id="18"/>
          <p:cNvGrpSpPr/>
          <p:nvPr/>
        </p:nvGrpSpPr>
        <p:grpSpPr>
          <a:xfrm rot="0">
            <a:off x="9189598" y="5007840"/>
            <a:ext cx="3750807" cy="2954520"/>
            <a:chOff x="0" y="0"/>
            <a:chExt cx="1031862" cy="812800"/>
          </a:xfrm>
        </p:grpSpPr>
        <p:sp>
          <p:nvSpPr>
            <p:cNvPr name="Freeform 19" id="19"/>
            <p:cNvSpPr/>
            <p:nvPr/>
          </p:nvSpPr>
          <p:spPr>
            <a:xfrm flipH="false" flipV="false" rot="0">
              <a:off x="0" y="0"/>
              <a:ext cx="1031862" cy="812800"/>
            </a:xfrm>
            <a:custGeom>
              <a:avLst/>
              <a:gdLst/>
              <a:ahLst/>
              <a:cxnLst/>
              <a:rect r="r" b="b" t="t" l="l"/>
              <a:pathLst>
                <a:path h="812800" w="1031862">
                  <a:moveTo>
                    <a:pt x="47474" y="0"/>
                  </a:moveTo>
                  <a:lnTo>
                    <a:pt x="984388" y="0"/>
                  </a:lnTo>
                  <a:cubicBezTo>
                    <a:pt x="1010607" y="0"/>
                    <a:pt x="1031862" y="21255"/>
                    <a:pt x="1031862" y="47474"/>
                  </a:cubicBezTo>
                  <a:lnTo>
                    <a:pt x="1031862" y="765326"/>
                  </a:lnTo>
                  <a:cubicBezTo>
                    <a:pt x="1031862" y="791545"/>
                    <a:pt x="1010607" y="812800"/>
                    <a:pt x="984388" y="812800"/>
                  </a:cubicBezTo>
                  <a:lnTo>
                    <a:pt x="47474" y="812800"/>
                  </a:lnTo>
                  <a:cubicBezTo>
                    <a:pt x="21255" y="812800"/>
                    <a:pt x="0" y="791545"/>
                    <a:pt x="0" y="765326"/>
                  </a:cubicBezTo>
                  <a:lnTo>
                    <a:pt x="0" y="47474"/>
                  </a:lnTo>
                  <a:cubicBezTo>
                    <a:pt x="0" y="21255"/>
                    <a:pt x="21255" y="0"/>
                    <a:pt x="47474" y="0"/>
                  </a:cubicBezTo>
                  <a:close/>
                </a:path>
              </a:pathLst>
            </a:custGeom>
            <a:blipFill>
              <a:blip r:embed="rId5"/>
              <a:stretch>
                <a:fillRect l="-2513" t="0" r="-2513" b="0"/>
              </a:stretch>
            </a:blipFill>
          </p:spPr>
        </p:sp>
      </p:grpSp>
      <p:grpSp>
        <p:nvGrpSpPr>
          <p:cNvPr name="Group 20" id="20"/>
          <p:cNvGrpSpPr/>
          <p:nvPr/>
        </p:nvGrpSpPr>
        <p:grpSpPr>
          <a:xfrm rot="0">
            <a:off x="4791091" y="5007840"/>
            <a:ext cx="3750807" cy="2954520"/>
            <a:chOff x="0" y="0"/>
            <a:chExt cx="1031862" cy="812800"/>
          </a:xfrm>
        </p:grpSpPr>
        <p:sp>
          <p:nvSpPr>
            <p:cNvPr name="Freeform 21" id="21"/>
            <p:cNvSpPr/>
            <p:nvPr/>
          </p:nvSpPr>
          <p:spPr>
            <a:xfrm flipH="false" flipV="false" rot="0">
              <a:off x="0" y="0"/>
              <a:ext cx="1031862" cy="812800"/>
            </a:xfrm>
            <a:custGeom>
              <a:avLst/>
              <a:gdLst/>
              <a:ahLst/>
              <a:cxnLst/>
              <a:rect r="r" b="b" t="t" l="l"/>
              <a:pathLst>
                <a:path h="812800" w="1031862">
                  <a:moveTo>
                    <a:pt x="47474" y="0"/>
                  </a:moveTo>
                  <a:lnTo>
                    <a:pt x="984388" y="0"/>
                  </a:lnTo>
                  <a:cubicBezTo>
                    <a:pt x="1010607" y="0"/>
                    <a:pt x="1031862" y="21255"/>
                    <a:pt x="1031862" y="47474"/>
                  </a:cubicBezTo>
                  <a:lnTo>
                    <a:pt x="1031862" y="765326"/>
                  </a:lnTo>
                  <a:cubicBezTo>
                    <a:pt x="1031862" y="791545"/>
                    <a:pt x="1010607" y="812800"/>
                    <a:pt x="984388" y="812800"/>
                  </a:cubicBezTo>
                  <a:lnTo>
                    <a:pt x="47474" y="812800"/>
                  </a:lnTo>
                  <a:cubicBezTo>
                    <a:pt x="21255" y="812800"/>
                    <a:pt x="0" y="791545"/>
                    <a:pt x="0" y="765326"/>
                  </a:cubicBezTo>
                  <a:lnTo>
                    <a:pt x="0" y="47474"/>
                  </a:lnTo>
                  <a:cubicBezTo>
                    <a:pt x="0" y="21255"/>
                    <a:pt x="21255" y="0"/>
                    <a:pt x="47474" y="0"/>
                  </a:cubicBezTo>
                  <a:close/>
                </a:path>
              </a:pathLst>
            </a:custGeom>
            <a:blipFill>
              <a:blip r:embed="rId6"/>
              <a:stretch>
                <a:fillRect l="-2513" t="0" r="-2513" b="0"/>
              </a:stretch>
            </a:blipFill>
          </p:spPr>
        </p:sp>
      </p:grpSp>
      <p:grpSp>
        <p:nvGrpSpPr>
          <p:cNvPr name="Group 22" id="22"/>
          <p:cNvGrpSpPr/>
          <p:nvPr/>
        </p:nvGrpSpPr>
        <p:grpSpPr>
          <a:xfrm rot="0">
            <a:off x="13767278" y="5007840"/>
            <a:ext cx="3750807" cy="2954520"/>
            <a:chOff x="0" y="0"/>
            <a:chExt cx="1031862" cy="812800"/>
          </a:xfrm>
        </p:grpSpPr>
        <p:sp>
          <p:nvSpPr>
            <p:cNvPr name="Freeform 23" id="23"/>
            <p:cNvSpPr/>
            <p:nvPr/>
          </p:nvSpPr>
          <p:spPr>
            <a:xfrm flipH="false" flipV="false" rot="0">
              <a:off x="0" y="0"/>
              <a:ext cx="1031862" cy="812800"/>
            </a:xfrm>
            <a:custGeom>
              <a:avLst/>
              <a:gdLst/>
              <a:ahLst/>
              <a:cxnLst/>
              <a:rect r="r" b="b" t="t" l="l"/>
              <a:pathLst>
                <a:path h="812800" w="1031862">
                  <a:moveTo>
                    <a:pt x="47474" y="0"/>
                  </a:moveTo>
                  <a:lnTo>
                    <a:pt x="984388" y="0"/>
                  </a:lnTo>
                  <a:cubicBezTo>
                    <a:pt x="1010607" y="0"/>
                    <a:pt x="1031862" y="21255"/>
                    <a:pt x="1031862" y="47474"/>
                  </a:cubicBezTo>
                  <a:lnTo>
                    <a:pt x="1031862" y="765326"/>
                  </a:lnTo>
                  <a:cubicBezTo>
                    <a:pt x="1031862" y="791545"/>
                    <a:pt x="1010607" y="812800"/>
                    <a:pt x="984388" y="812800"/>
                  </a:cubicBezTo>
                  <a:lnTo>
                    <a:pt x="47474" y="812800"/>
                  </a:lnTo>
                  <a:cubicBezTo>
                    <a:pt x="21255" y="812800"/>
                    <a:pt x="0" y="791545"/>
                    <a:pt x="0" y="765326"/>
                  </a:cubicBezTo>
                  <a:lnTo>
                    <a:pt x="0" y="47474"/>
                  </a:lnTo>
                  <a:cubicBezTo>
                    <a:pt x="0" y="21255"/>
                    <a:pt x="21255" y="0"/>
                    <a:pt x="47474" y="0"/>
                  </a:cubicBezTo>
                  <a:close/>
                </a:path>
              </a:pathLst>
            </a:custGeom>
            <a:blipFill>
              <a:blip r:embed="rId7"/>
              <a:stretch>
                <a:fillRect l="-2513" t="0" r="-2513" b="0"/>
              </a:stretch>
            </a:blipFill>
          </p:spPr>
        </p:sp>
      </p:grpSp>
      <p:sp>
        <p:nvSpPr>
          <p:cNvPr name="TextBox 24" id="24"/>
          <p:cNvSpPr txBox="true"/>
          <p:nvPr/>
        </p:nvSpPr>
        <p:spPr>
          <a:xfrm rot="0">
            <a:off x="2217024" y="1226467"/>
            <a:ext cx="12266402"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Results of Neuro Evolution</a:t>
            </a:r>
          </a:p>
        </p:txBody>
      </p:sp>
      <p:sp>
        <p:nvSpPr>
          <p:cNvPr name="TextBox 25" id="25"/>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26" id="26"/>
          <p:cNvSpPr txBox="true"/>
          <p:nvPr/>
        </p:nvSpPr>
        <p:spPr>
          <a:xfrm rot="0">
            <a:off x="364930" y="2709155"/>
            <a:ext cx="17345738" cy="674417"/>
          </a:xfrm>
          <a:prstGeom prst="rect">
            <a:avLst/>
          </a:prstGeom>
        </p:spPr>
        <p:txBody>
          <a:bodyPr anchor="t" rtlCol="false" tIns="0" lIns="0" bIns="0" rIns="0">
            <a:spAutoFit/>
          </a:bodyPr>
          <a:lstStyle/>
          <a:p>
            <a:pPr algn="ctr">
              <a:lnSpc>
                <a:spcPts val="5758"/>
              </a:lnSpc>
              <a:spcBef>
                <a:spcPct val="0"/>
              </a:spcBef>
            </a:pPr>
            <a:r>
              <a:rPr lang="en-US" sz="3599">
                <a:solidFill>
                  <a:srgbClr val="000000"/>
                </a:solidFill>
                <a:latin typeface="Prompt Bold"/>
              </a:rPr>
              <a:t>Evolution of Topologies</a:t>
            </a:r>
          </a:p>
        </p:txBody>
      </p:sp>
      <p:sp>
        <p:nvSpPr>
          <p:cNvPr name="TextBox 27" id="27"/>
          <p:cNvSpPr txBox="true"/>
          <p:nvPr/>
        </p:nvSpPr>
        <p:spPr>
          <a:xfrm rot="0">
            <a:off x="5835488" y="8597580"/>
            <a:ext cx="670822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Bold"/>
              </a:rPr>
              <a:t>Total Simulation Time: 41 Hours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5177"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5195808"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4309076" y="695325"/>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TextBox 15" id="15"/>
          <p:cNvSpPr txBox="true"/>
          <p:nvPr/>
        </p:nvSpPr>
        <p:spPr>
          <a:xfrm rot="0">
            <a:off x="-297713" y="1169280"/>
            <a:ext cx="12266402"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Future Work</a:t>
            </a:r>
          </a:p>
        </p:txBody>
      </p:sp>
      <p:sp>
        <p:nvSpPr>
          <p:cNvPr name="TextBox 16" id="16"/>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7" id="17"/>
          <p:cNvSpPr txBox="true"/>
          <p:nvPr/>
        </p:nvSpPr>
        <p:spPr>
          <a:xfrm rot="0">
            <a:off x="1028700" y="3021701"/>
            <a:ext cx="15999347" cy="4157873"/>
          </a:xfrm>
          <a:prstGeom prst="rect">
            <a:avLst/>
          </a:prstGeom>
        </p:spPr>
        <p:txBody>
          <a:bodyPr anchor="t" rtlCol="false" tIns="0" lIns="0" bIns="0" rIns="0">
            <a:spAutoFit/>
          </a:bodyPr>
          <a:lstStyle/>
          <a:p>
            <a:pPr algn="just">
              <a:lnSpc>
                <a:spcPts val="5500"/>
              </a:lnSpc>
            </a:pPr>
            <a:r>
              <a:rPr lang="en-US" sz="3929">
                <a:solidFill>
                  <a:srgbClr val="000000"/>
                </a:solidFill>
                <a:latin typeface="Canva Sans Bold"/>
              </a:rPr>
              <a:t>We can convert the problem of the finding the most optimal structure into an equivalent seq2seq prediction problem and leverage the attention mechanisms of SOTA transformer models</a:t>
            </a:r>
          </a:p>
          <a:p>
            <a:pPr algn="just">
              <a:lnSpc>
                <a:spcPts val="5500"/>
              </a:lnSpc>
            </a:pPr>
            <a:r>
              <a:rPr lang="en-US" sz="3929">
                <a:solidFill>
                  <a:srgbClr val="000000"/>
                </a:solidFill>
                <a:latin typeface="Canva Sans Bold"/>
              </a:rPr>
              <a:t>We can also work on apply Low Rank Adaption of Matrices on the matrix A to further reduce the run time of struct optim</a:t>
            </a:r>
          </a:p>
          <a:p>
            <a:pPr algn="just" marL="0" indent="0" lvl="0">
              <a:lnSpc>
                <a:spcPts val="550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5177"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5195808"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4309076" y="695325"/>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TextBox 15" id="15"/>
          <p:cNvSpPr txBox="true"/>
          <p:nvPr/>
        </p:nvSpPr>
        <p:spPr>
          <a:xfrm rot="0">
            <a:off x="-297713" y="1169280"/>
            <a:ext cx="12266402"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Bibliography</a:t>
            </a:r>
          </a:p>
        </p:txBody>
      </p:sp>
      <p:sp>
        <p:nvSpPr>
          <p:cNvPr name="TextBox 16" id="16"/>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7" id="17"/>
          <p:cNvSpPr txBox="true"/>
          <p:nvPr/>
        </p:nvSpPr>
        <p:spPr>
          <a:xfrm rot="0">
            <a:off x="1844004" y="3405598"/>
            <a:ext cx="14940163" cy="554891"/>
          </a:xfrm>
          <a:prstGeom prst="rect">
            <a:avLst/>
          </a:prstGeom>
        </p:spPr>
        <p:txBody>
          <a:bodyPr anchor="t" rtlCol="false" tIns="0" lIns="0" bIns="0" rIns="0">
            <a:spAutoFit/>
          </a:bodyPr>
          <a:lstStyle/>
          <a:p>
            <a:pPr algn="l" marL="707913" indent="-353957" lvl="1">
              <a:lnSpc>
                <a:spcPts val="4590"/>
              </a:lnSpc>
              <a:buFont typeface="Arial"/>
              <a:buChar char="•"/>
            </a:pPr>
            <a:r>
              <a:rPr lang="en-US" sz="3278">
                <a:solidFill>
                  <a:srgbClr val="000000"/>
                </a:solidFill>
                <a:latin typeface="Canva Sans Bold"/>
              </a:rPr>
              <a:t>Github Code :</a:t>
            </a:r>
          </a:p>
        </p:txBody>
      </p:sp>
      <p:sp>
        <p:nvSpPr>
          <p:cNvPr name="TextBox 18" id="18"/>
          <p:cNvSpPr txBox="true"/>
          <p:nvPr/>
        </p:nvSpPr>
        <p:spPr>
          <a:xfrm rot="0">
            <a:off x="1706145" y="5656501"/>
            <a:ext cx="13947125" cy="648256"/>
          </a:xfrm>
          <a:prstGeom prst="rect">
            <a:avLst/>
          </a:prstGeom>
        </p:spPr>
        <p:txBody>
          <a:bodyPr anchor="t" rtlCol="false" tIns="0" lIns="0" bIns="0" rIns="0">
            <a:spAutoFit/>
          </a:bodyPr>
          <a:lstStyle/>
          <a:p>
            <a:pPr algn="l" marL="804895" indent="-402448" lvl="1">
              <a:lnSpc>
                <a:spcPts val="5219"/>
              </a:lnSpc>
              <a:buFont typeface="Arial"/>
              <a:buChar char="•"/>
            </a:pPr>
            <a:r>
              <a:rPr lang="en-US" sz="3728" u="sng">
                <a:solidFill>
                  <a:srgbClr val="000000"/>
                </a:solidFill>
                <a:latin typeface="Canva Sans"/>
                <a:hlinkClick r:id="rId4" tooltip="https://ieeexplore.ieee.org/document/6790655"/>
              </a:rPr>
              <a:t>https://ieeexplore.ieee.org/document/6790655</a:t>
            </a:r>
          </a:p>
        </p:txBody>
      </p:sp>
      <p:sp>
        <p:nvSpPr>
          <p:cNvPr name="TextBox 19" id="19"/>
          <p:cNvSpPr txBox="true"/>
          <p:nvPr/>
        </p:nvSpPr>
        <p:spPr>
          <a:xfrm rot="0">
            <a:off x="1844004" y="6380957"/>
            <a:ext cx="1348966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u="sng">
                <a:solidFill>
                  <a:srgbClr val="000000"/>
                </a:solidFill>
                <a:latin typeface="Canva Sans"/>
                <a:hlinkClick r:id="rId5" tooltip="https://nn.cs.utexas.edu/downloads/papers/stanley.ec02.pdf"/>
              </a:rPr>
              <a:t>https://nn.cs.utexas.edu/downloads/papers/stanley.ec02.pdf</a:t>
            </a:r>
          </a:p>
        </p:txBody>
      </p:sp>
      <p:sp>
        <p:nvSpPr>
          <p:cNvPr name="TextBox 20" id="20"/>
          <p:cNvSpPr txBox="true"/>
          <p:nvPr/>
        </p:nvSpPr>
        <p:spPr>
          <a:xfrm rot="0">
            <a:off x="2461679" y="4227787"/>
            <a:ext cx="15497783" cy="11804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 </a:t>
            </a:r>
            <a:r>
              <a:rPr lang="en-US" sz="3399">
                <a:solidFill>
                  <a:srgbClr val="000000"/>
                </a:solidFill>
                <a:latin typeface="Canva Sans"/>
              </a:rPr>
              <a:t>https://github.com/darshanmakwana412/structure_optimization</a:t>
            </a:r>
          </a:p>
          <a:p>
            <a:pPr algn="just" marL="734059" indent="-367030" lvl="1">
              <a:lnSpc>
                <a:spcPts val="4759"/>
              </a:lnSpc>
              <a:buFont typeface="Arial"/>
              <a:buChar char="•"/>
            </a:pPr>
            <a:r>
              <a:rPr lang="en-US" sz="3399">
                <a:solidFill>
                  <a:srgbClr val="000000"/>
                </a:solidFill>
                <a:latin typeface="Canva Sans"/>
              </a:rPr>
              <a:t> https://github.com/darshanmakwana412/nanoNEAT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5177"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5195808"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4309076" y="695325"/>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TextBox 15" id="15"/>
          <p:cNvSpPr txBox="true"/>
          <p:nvPr/>
        </p:nvSpPr>
        <p:spPr>
          <a:xfrm rot="0">
            <a:off x="-297713" y="1169280"/>
            <a:ext cx="12266402"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Contribution </a:t>
            </a:r>
          </a:p>
        </p:txBody>
      </p:sp>
      <p:sp>
        <p:nvSpPr>
          <p:cNvPr name="TextBox 16" id="16"/>
          <p:cNvSpPr txBox="true"/>
          <p:nvPr/>
        </p:nvSpPr>
        <p:spPr>
          <a:xfrm rot="0">
            <a:off x="364930" y="8597580"/>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graphicFrame>
        <p:nvGraphicFramePr>
          <p:cNvPr name="Table 17" id="17"/>
          <p:cNvGraphicFramePr>
            <a:graphicFrameLocks noGrp="true"/>
          </p:cNvGraphicFramePr>
          <p:nvPr/>
        </p:nvGraphicFramePr>
        <p:xfrm>
          <a:off x="1155329" y="2775364"/>
          <a:ext cx="16103971" cy="5667375"/>
        </p:xfrm>
        <a:graphic>
          <a:graphicData uri="http://schemas.openxmlformats.org/drawingml/2006/table">
            <a:tbl>
              <a:tblPr/>
              <a:tblGrid>
                <a:gridCol w="5974663"/>
                <a:gridCol w="10129308"/>
              </a:tblGrid>
              <a:tr h="987715">
                <a:tc>
                  <a:txBody>
                    <a:bodyPr anchor="t" rtlCol="false"/>
                    <a:lstStyle/>
                    <a:p>
                      <a:pPr algn="ctr">
                        <a:lnSpc>
                          <a:spcPts val="4200"/>
                        </a:lnSpc>
                        <a:defRPr/>
                      </a:pPr>
                      <a:r>
                        <a:rPr lang="en-US" sz="3000">
                          <a:solidFill>
                            <a:srgbClr val="000000"/>
                          </a:solidFill>
                          <a:latin typeface="Open Sauce"/>
                        </a:rPr>
                        <a:t>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Contribution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9915">
                <a:tc>
                  <a:txBody>
                    <a:bodyPr anchor="t" rtlCol="false"/>
                    <a:lstStyle/>
                    <a:p>
                      <a:pPr algn="ctr">
                        <a:lnSpc>
                          <a:spcPts val="5599"/>
                        </a:lnSpc>
                        <a:defRPr/>
                      </a:pPr>
                      <a:r>
                        <a:rPr lang="en-US" sz="3999">
                          <a:solidFill>
                            <a:srgbClr val="000000"/>
                          </a:solidFill>
                          <a:latin typeface="Open Sauce Bold"/>
                        </a:rPr>
                        <a:t>Kavan Vavadiya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9915">
                <a:tc>
                  <a:txBody>
                    <a:bodyPr anchor="t" rtlCol="false"/>
                    <a:lstStyle/>
                    <a:p>
                      <a:pPr algn="ctr">
                        <a:lnSpc>
                          <a:spcPts val="5599"/>
                        </a:lnSpc>
                        <a:defRPr/>
                      </a:pPr>
                      <a:r>
                        <a:rPr lang="en-US" sz="3999">
                          <a:solidFill>
                            <a:srgbClr val="000000"/>
                          </a:solidFill>
                          <a:latin typeface="Open Sauce Bold"/>
                        </a:rPr>
                        <a:t>Kush Patil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9915">
                <a:tc>
                  <a:txBody>
                    <a:bodyPr anchor="t" rtlCol="false"/>
                    <a:lstStyle/>
                    <a:p>
                      <a:pPr algn="ctr">
                        <a:lnSpc>
                          <a:spcPts val="5599"/>
                        </a:lnSpc>
                        <a:defRPr/>
                      </a:pPr>
                      <a:r>
                        <a:rPr lang="en-US" sz="3999">
                          <a:solidFill>
                            <a:srgbClr val="000000"/>
                          </a:solidFill>
                          <a:latin typeface="Open Sauce Bold"/>
                        </a:rPr>
                        <a:t>Darshan Makwana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9915">
                <a:tc>
                  <a:txBody>
                    <a:bodyPr anchor="t" rtlCol="false"/>
                    <a:lstStyle/>
                    <a:p>
                      <a:pPr algn="ctr">
                        <a:lnSpc>
                          <a:spcPts val="5599"/>
                        </a:lnSpc>
                        <a:defRPr/>
                      </a:pPr>
                      <a:r>
                        <a:rPr lang="en-US" sz="3999">
                          <a:solidFill>
                            <a:srgbClr val="000000"/>
                          </a:solidFill>
                          <a:latin typeface="Open Sauce Bold"/>
                        </a:rPr>
                        <a:t>Sanika wagh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31999"/>
          </a:blip>
          <a:srcRect l="0" t="5534" r="0" b="5534"/>
          <a:stretch>
            <a:fillRect/>
          </a:stretch>
        </p:blipFill>
        <p:spPr>
          <a:xfrm flipH="false" flipV="false" rot="0">
            <a:off x="-3671187" y="-3404048"/>
            <a:ext cx="25630374" cy="17095097"/>
          </a:xfrm>
          <a:prstGeom prst="rect">
            <a:avLst/>
          </a:prstGeom>
        </p:spPr>
      </p:pic>
      <p:sp>
        <p:nvSpPr>
          <p:cNvPr name="TextBox 3" id="3"/>
          <p:cNvSpPr txBox="true"/>
          <p:nvPr/>
        </p:nvSpPr>
        <p:spPr>
          <a:xfrm rot="0">
            <a:off x="6321162" y="4030109"/>
            <a:ext cx="6896431" cy="1708151"/>
          </a:xfrm>
          <a:prstGeom prst="rect">
            <a:avLst/>
          </a:prstGeom>
        </p:spPr>
        <p:txBody>
          <a:bodyPr anchor="t" rtlCol="false" tIns="0" lIns="0" bIns="0" rIns="0">
            <a:spAutoFit/>
          </a:bodyPr>
          <a:lstStyle/>
          <a:p>
            <a:pPr algn="l">
              <a:lnSpc>
                <a:spcPts val="13999"/>
              </a:lnSpc>
            </a:pPr>
            <a:r>
              <a:rPr lang="en-US" sz="9999">
                <a:solidFill>
                  <a:srgbClr val="000000"/>
                </a:solidFill>
                <a:latin typeface="Open Sauce Semi-Bold"/>
              </a:rPr>
              <a:t>Thank You</a:t>
            </a:r>
          </a:p>
        </p:txBody>
      </p:sp>
      <p:grpSp>
        <p:nvGrpSpPr>
          <p:cNvPr name="Group 4" id="4"/>
          <p:cNvGrpSpPr/>
          <p:nvPr/>
        </p:nvGrpSpPr>
        <p:grpSpPr>
          <a:xfrm rot="-10800000">
            <a:off x="11921794" y="2355431"/>
            <a:ext cx="2131632" cy="1865178"/>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6" id="6"/>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7" id="7"/>
          <p:cNvGrpSpPr/>
          <p:nvPr/>
        </p:nvGrpSpPr>
        <p:grpSpPr>
          <a:xfrm rot="0">
            <a:off x="4777595" y="5738259"/>
            <a:ext cx="2152305" cy="1883267"/>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0" id="10"/>
          <p:cNvGrpSpPr/>
          <p:nvPr/>
        </p:nvGrpSpPr>
        <p:grpSpPr>
          <a:xfrm rot="0">
            <a:off x="11921794" y="5738259"/>
            <a:ext cx="2131632" cy="1865178"/>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3" id="13"/>
          <p:cNvGrpSpPr/>
          <p:nvPr/>
        </p:nvGrpSpPr>
        <p:grpSpPr>
          <a:xfrm rot="-10800000">
            <a:off x="4943785" y="2482758"/>
            <a:ext cx="1986116" cy="1737851"/>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pic>
        <p:nvPicPr>
          <p:cNvPr name="Picture 16" id="16"/>
          <p:cNvPicPr>
            <a:picLocks noChangeAspect="true"/>
          </p:cNvPicPr>
          <p:nvPr/>
        </p:nvPicPr>
        <p:blipFill>
          <a:blip r:embed="rId5"/>
          <a:srcRect l="0" t="0" r="0" b="0"/>
          <a:stretch>
            <a:fillRect/>
          </a:stretch>
        </p:blipFill>
        <p:spPr>
          <a:xfrm flipH="false" flipV="false" rot="0">
            <a:off x="4320001" y="-201182"/>
            <a:ext cx="10361232" cy="10361232"/>
          </a:xfrm>
          <a:prstGeom prst="rect">
            <a:avLst/>
          </a:prstGeom>
          <a:ln cap="sq">
            <a:noFill/>
            <a:prstDash val="solid"/>
          </a:ln>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271109"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sp>
        <p:nvSpPr>
          <p:cNvPr name="Freeform 6" id="6"/>
          <p:cNvSpPr/>
          <p:nvPr/>
        </p:nvSpPr>
        <p:spPr>
          <a:xfrm flipH="false" flipV="false" rot="0">
            <a:off x="10855053" y="1855109"/>
            <a:ext cx="6900189" cy="7700611"/>
          </a:xfrm>
          <a:custGeom>
            <a:avLst/>
            <a:gdLst/>
            <a:ahLst/>
            <a:cxnLst/>
            <a:rect r="r" b="b" t="t" l="l"/>
            <a:pathLst>
              <a:path h="7700611" w="6900189">
                <a:moveTo>
                  <a:pt x="0" y="0"/>
                </a:moveTo>
                <a:lnTo>
                  <a:pt x="6900189" y="0"/>
                </a:lnTo>
                <a:lnTo>
                  <a:pt x="6900189" y="7700610"/>
                </a:lnTo>
                <a:lnTo>
                  <a:pt x="0" y="7700610"/>
                </a:lnTo>
                <a:lnTo>
                  <a:pt x="0" y="0"/>
                </a:lnTo>
                <a:close/>
              </a:path>
            </a:pathLst>
          </a:custGeom>
          <a:blipFill>
            <a:blip r:embed="rId4"/>
            <a:stretch>
              <a:fillRect l="0" t="0" r="0" b="0"/>
            </a:stretch>
          </a:blipFill>
        </p:spPr>
      </p:sp>
      <p:grpSp>
        <p:nvGrpSpPr>
          <p:cNvPr name="Group 7" id="7"/>
          <p:cNvGrpSpPr/>
          <p:nvPr/>
        </p:nvGrpSpPr>
        <p:grpSpPr>
          <a:xfrm rot="0">
            <a:off x="16127746" y="8126754"/>
            <a:ext cx="3086100" cy="270033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0" id="10"/>
          <p:cNvGrpSpPr/>
          <p:nvPr/>
        </p:nvGrpSpPr>
        <p:grpSpPr>
          <a:xfrm rot="-10800000">
            <a:off x="16277524" y="7197622"/>
            <a:ext cx="1715060" cy="1500678"/>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2" id="12"/>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3" id="13"/>
          <p:cNvGrpSpPr/>
          <p:nvPr/>
        </p:nvGrpSpPr>
        <p:grpSpPr>
          <a:xfrm rot="0">
            <a:off x="17259300" y="5705414"/>
            <a:ext cx="1466569" cy="1283248"/>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5" id="15"/>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6" id="16"/>
          <p:cNvGrpSpPr/>
          <p:nvPr/>
        </p:nvGrpSpPr>
        <p:grpSpPr>
          <a:xfrm rot="0">
            <a:off x="16466566" y="5143500"/>
            <a:ext cx="1037418" cy="90774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8" id="1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9" id="19"/>
          <p:cNvGrpSpPr/>
          <p:nvPr/>
        </p:nvGrpSpPr>
        <p:grpSpPr>
          <a:xfrm rot="0">
            <a:off x="13201385" y="441820"/>
            <a:ext cx="1543050" cy="154305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22" id="22"/>
          <p:cNvGrpSpPr/>
          <p:nvPr/>
        </p:nvGrpSpPr>
        <p:grpSpPr>
          <a:xfrm rot="0">
            <a:off x="12262169" y="879970"/>
            <a:ext cx="666749" cy="66674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25" id="25"/>
          <p:cNvGrpSpPr/>
          <p:nvPr/>
        </p:nvGrpSpPr>
        <p:grpSpPr>
          <a:xfrm rot="0">
            <a:off x="14953985" y="441820"/>
            <a:ext cx="2716810" cy="27168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27" id="27"/>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TextBox 28" id="28"/>
          <p:cNvSpPr txBox="true"/>
          <p:nvPr/>
        </p:nvSpPr>
        <p:spPr>
          <a:xfrm rot="0">
            <a:off x="2867638" y="1211546"/>
            <a:ext cx="7777865" cy="1111246"/>
          </a:xfrm>
          <a:prstGeom prst="rect">
            <a:avLst/>
          </a:prstGeom>
        </p:spPr>
        <p:txBody>
          <a:bodyPr anchor="t" rtlCol="false" tIns="0" lIns="0" bIns="0" rIns="0">
            <a:spAutoFit/>
          </a:bodyPr>
          <a:lstStyle/>
          <a:p>
            <a:pPr algn="l">
              <a:lnSpc>
                <a:spcPts val="9100"/>
              </a:lnSpc>
            </a:pPr>
            <a:r>
              <a:rPr lang="en-US" sz="6500">
                <a:solidFill>
                  <a:srgbClr val="DB793D"/>
                </a:solidFill>
                <a:latin typeface="Open Sauce Semi-Bold"/>
              </a:rPr>
              <a:t>Project Overview</a:t>
            </a:r>
          </a:p>
        </p:txBody>
      </p:sp>
      <p:sp>
        <p:nvSpPr>
          <p:cNvPr name="TextBox 29" id="29"/>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30" id="30"/>
          <p:cNvSpPr txBox="true"/>
          <p:nvPr/>
        </p:nvSpPr>
        <p:spPr>
          <a:xfrm rot="0">
            <a:off x="697390" y="3082430"/>
            <a:ext cx="11564779" cy="4253881"/>
          </a:xfrm>
          <a:prstGeom prst="rect">
            <a:avLst/>
          </a:prstGeom>
        </p:spPr>
        <p:txBody>
          <a:bodyPr anchor="t" rtlCol="false" tIns="0" lIns="0" bIns="0" rIns="0">
            <a:spAutoFit/>
          </a:bodyPr>
          <a:lstStyle/>
          <a:p>
            <a:pPr algn="l">
              <a:lnSpc>
                <a:spcPts val="3419"/>
              </a:lnSpc>
              <a:spcBef>
                <a:spcPct val="0"/>
              </a:spcBef>
            </a:pPr>
            <a:r>
              <a:rPr lang="en-US" sz="2137">
                <a:solidFill>
                  <a:srgbClr val="000000"/>
                </a:solidFill>
                <a:latin typeface="Prompt Light"/>
              </a:rPr>
              <a:t>We define a structure as a set of </a:t>
            </a:r>
            <a:r>
              <a:rPr lang="en-US" sz="2137">
                <a:solidFill>
                  <a:srgbClr val="000000"/>
                </a:solidFill>
                <a:latin typeface="Prompt Bold"/>
              </a:rPr>
              <a:t>N nodes</a:t>
            </a:r>
            <a:r>
              <a:rPr lang="en-US" sz="2137">
                <a:solidFill>
                  <a:srgbClr val="000000"/>
                </a:solidFill>
                <a:latin typeface="Prompt Light"/>
              </a:rPr>
              <a:t> and </a:t>
            </a:r>
            <a:r>
              <a:rPr lang="en-US" sz="2137">
                <a:solidFill>
                  <a:srgbClr val="000000"/>
                </a:solidFill>
                <a:latin typeface="Prompt Bold"/>
              </a:rPr>
              <a:t>M member </a:t>
            </a:r>
            <a:r>
              <a:rPr lang="en-US" sz="2137">
                <a:solidFill>
                  <a:srgbClr val="000000"/>
                </a:solidFill>
                <a:latin typeface="Prompt Light"/>
              </a:rPr>
              <a:t>(links), a link is connected</a:t>
            </a:r>
          </a:p>
          <a:p>
            <a:pPr algn="l">
              <a:lnSpc>
                <a:spcPts val="3419"/>
              </a:lnSpc>
              <a:spcBef>
                <a:spcPct val="0"/>
              </a:spcBef>
            </a:pPr>
            <a:r>
              <a:rPr lang="en-US" sz="2137">
                <a:solidFill>
                  <a:srgbClr val="000000"/>
                </a:solidFill>
                <a:latin typeface="Prompt Light"/>
              </a:rPr>
              <a:t>between 2 nodes, it can only transmit forces along the direction of the link.</a:t>
            </a:r>
          </a:p>
          <a:p>
            <a:pPr algn="l">
              <a:lnSpc>
                <a:spcPts val="3419"/>
              </a:lnSpc>
              <a:spcBef>
                <a:spcPct val="0"/>
              </a:spcBef>
            </a:pPr>
            <a:r>
              <a:rPr lang="en-US" sz="2137">
                <a:solidFill>
                  <a:srgbClr val="000000"/>
                </a:solidFill>
                <a:latin typeface="Prompt Light"/>
              </a:rPr>
              <a:t>We consider upward and rightward forces to be positive and negative otherwise, </a:t>
            </a:r>
          </a:p>
          <a:p>
            <a:pPr algn="l">
              <a:lnSpc>
                <a:spcPts val="3419"/>
              </a:lnSpc>
              <a:spcBef>
                <a:spcPct val="0"/>
              </a:spcBef>
            </a:pPr>
            <a:r>
              <a:rPr lang="en-US" sz="2137">
                <a:solidFill>
                  <a:srgbClr val="000000"/>
                </a:solidFill>
                <a:latin typeface="Prompt Light"/>
              </a:rPr>
              <a:t>all angles to be taken from the horizontal, and compression forces to be positive</a:t>
            </a:r>
          </a:p>
          <a:p>
            <a:pPr algn="l">
              <a:lnSpc>
                <a:spcPts val="3419"/>
              </a:lnSpc>
              <a:spcBef>
                <a:spcPct val="0"/>
              </a:spcBef>
            </a:pPr>
            <a:r>
              <a:rPr lang="en-US" sz="2137">
                <a:solidFill>
                  <a:srgbClr val="000000"/>
                </a:solidFill>
                <a:latin typeface="Prompt Light"/>
              </a:rPr>
              <a:t> and tension forces negative. We assume that fixed(anchors) joints can exert arbitrarily</a:t>
            </a:r>
          </a:p>
          <a:p>
            <a:pPr algn="l">
              <a:lnSpc>
                <a:spcPts val="3419"/>
              </a:lnSpc>
              <a:spcBef>
                <a:spcPct val="0"/>
              </a:spcBef>
            </a:pPr>
            <a:r>
              <a:rPr lang="en-US" sz="2137">
                <a:solidFill>
                  <a:srgbClr val="000000"/>
                </a:solidFill>
                <a:latin typeface="Prompt Light"/>
              </a:rPr>
              <a:t>large forces on the truss.</a:t>
            </a:r>
          </a:p>
          <a:p>
            <a:pPr algn="l">
              <a:lnSpc>
                <a:spcPts val="3419"/>
              </a:lnSpc>
              <a:spcBef>
                <a:spcPct val="0"/>
              </a:spcBef>
            </a:pPr>
          </a:p>
          <a:p>
            <a:pPr algn="l">
              <a:lnSpc>
                <a:spcPts val="3419"/>
              </a:lnSpc>
              <a:spcBef>
                <a:spcPct val="0"/>
              </a:spcBef>
            </a:pPr>
            <a:r>
              <a:rPr lang="en-US" sz="2137">
                <a:solidFill>
                  <a:srgbClr val="000000"/>
                </a:solidFill>
                <a:latin typeface="Prompt Light"/>
              </a:rPr>
              <a:t>.</a:t>
            </a:r>
          </a:p>
          <a:p>
            <a:pPr algn="l">
              <a:lnSpc>
                <a:spcPts val="3419"/>
              </a:lnSpc>
              <a:spcBef>
                <a:spcPct val="0"/>
              </a:spcBef>
            </a:pPr>
            <a:r>
              <a:rPr lang="en-US" sz="2137">
                <a:solidFill>
                  <a:srgbClr val="000000"/>
                </a:solidFill>
                <a:latin typeface="Prompt Light"/>
              </a:rPr>
              <a:t>Given a truss and the various forces acting on it we want to find the</a:t>
            </a:r>
          </a:p>
          <a:p>
            <a:pPr algn="l">
              <a:lnSpc>
                <a:spcPts val="3419"/>
              </a:lnSpc>
              <a:spcBef>
                <a:spcPct val="0"/>
              </a:spcBef>
            </a:pPr>
            <a:r>
              <a:rPr lang="en-US" sz="2137">
                <a:solidFill>
                  <a:srgbClr val="000000"/>
                </a:solidFill>
                <a:latin typeface="Prompt Light"/>
              </a:rPr>
              <a:t>optimal arrangement that can minimize the overall stress/strain/forces of the structure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271109"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127746" y="812675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10800000">
            <a:off x="16277524" y="7197622"/>
            <a:ext cx="1715060" cy="1500678"/>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7259300" y="5705414"/>
            <a:ext cx="1466569" cy="1283248"/>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5" id="15"/>
          <p:cNvGrpSpPr/>
          <p:nvPr/>
        </p:nvGrpSpPr>
        <p:grpSpPr>
          <a:xfrm rot="0">
            <a:off x="16466566" y="5143500"/>
            <a:ext cx="1037418" cy="907741"/>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8" id="18"/>
          <p:cNvGrpSpPr/>
          <p:nvPr/>
        </p:nvGrpSpPr>
        <p:grpSpPr>
          <a:xfrm rot="0">
            <a:off x="13201385" y="441820"/>
            <a:ext cx="1543050" cy="15430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21" id="21"/>
          <p:cNvGrpSpPr/>
          <p:nvPr/>
        </p:nvGrpSpPr>
        <p:grpSpPr>
          <a:xfrm rot="0">
            <a:off x="12262169" y="879970"/>
            <a:ext cx="666749" cy="66674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23" id="23"/>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24" id="24"/>
          <p:cNvGrpSpPr/>
          <p:nvPr/>
        </p:nvGrpSpPr>
        <p:grpSpPr>
          <a:xfrm rot="0">
            <a:off x="14953985" y="441820"/>
            <a:ext cx="2716810" cy="27168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26" id="26"/>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Freeform 27" id="27"/>
          <p:cNvSpPr/>
          <p:nvPr/>
        </p:nvSpPr>
        <p:spPr>
          <a:xfrm flipH="false" flipV="false" rot="0">
            <a:off x="3124157" y="2971691"/>
            <a:ext cx="10434057" cy="5467446"/>
          </a:xfrm>
          <a:custGeom>
            <a:avLst/>
            <a:gdLst/>
            <a:ahLst/>
            <a:cxnLst/>
            <a:rect r="r" b="b" t="t" l="l"/>
            <a:pathLst>
              <a:path h="5467446" w="10434057">
                <a:moveTo>
                  <a:pt x="0" y="0"/>
                </a:moveTo>
                <a:lnTo>
                  <a:pt x="10434057" y="0"/>
                </a:lnTo>
                <a:lnTo>
                  <a:pt x="10434057" y="5467446"/>
                </a:lnTo>
                <a:lnTo>
                  <a:pt x="0" y="5467446"/>
                </a:lnTo>
                <a:lnTo>
                  <a:pt x="0" y="0"/>
                </a:lnTo>
                <a:close/>
              </a:path>
            </a:pathLst>
          </a:custGeom>
          <a:blipFill>
            <a:blip r:embed="rId4"/>
            <a:stretch>
              <a:fillRect l="0" t="0" r="0" b="0"/>
            </a:stretch>
          </a:blipFill>
        </p:spPr>
      </p:sp>
      <p:sp>
        <p:nvSpPr>
          <p:cNvPr name="TextBox 28" id="28"/>
          <p:cNvSpPr txBox="true"/>
          <p:nvPr/>
        </p:nvSpPr>
        <p:spPr>
          <a:xfrm rot="0">
            <a:off x="2471346" y="791070"/>
            <a:ext cx="10124198" cy="2263774"/>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Semi-Bold"/>
              </a:rPr>
              <a:t>Structural Optimization Algorithm</a:t>
            </a:r>
          </a:p>
        </p:txBody>
      </p:sp>
      <p:sp>
        <p:nvSpPr>
          <p:cNvPr name="TextBox 29" id="29"/>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71109" y="6154680"/>
            <a:ext cx="699506" cy="5507735"/>
            <a:chOff x="0" y="0"/>
            <a:chExt cx="660400" cy="5199825"/>
          </a:xfrm>
        </p:grpSpPr>
        <p:sp>
          <p:nvSpPr>
            <p:cNvPr name="Freeform 3" id="3"/>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4" id="4"/>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5" id="5"/>
          <p:cNvGrpSpPr/>
          <p:nvPr/>
        </p:nvGrpSpPr>
        <p:grpSpPr>
          <a:xfrm rot="0">
            <a:off x="16127746" y="8126754"/>
            <a:ext cx="3086100" cy="270033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8" id="8"/>
          <p:cNvGrpSpPr/>
          <p:nvPr/>
        </p:nvGrpSpPr>
        <p:grpSpPr>
          <a:xfrm rot="-10800000">
            <a:off x="16277524" y="7197622"/>
            <a:ext cx="1715060" cy="150067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1" id="11"/>
          <p:cNvGrpSpPr/>
          <p:nvPr/>
        </p:nvGrpSpPr>
        <p:grpSpPr>
          <a:xfrm rot="0">
            <a:off x="16204227" y="5914374"/>
            <a:ext cx="1466569" cy="128324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4" id="14"/>
          <p:cNvGrpSpPr/>
          <p:nvPr/>
        </p:nvGrpSpPr>
        <p:grpSpPr>
          <a:xfrm rot="0">
            <a:off x="14953985" y="6009017"/>
            <a:ext cx="1358405" cy="1188605"/>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
        <p:nvSpPr>
          <p:cNvPr name="Freeform 17" id="17"/>
          <p:cNvSpPr/>
          <p:nvPr/>
        </p:nvSpPr>
        <p:spPr>
          <a:xfrm flipH="false" flipV="false" rot="0">
            <a:off x="2184029" y="1257300"/>
            <a:ext cx="11396459" cy="2604091"/>
          </a:xfrm>
          <a:custGeom>
            <a:avLst/>
            <a:gdLst/>
            <a:ahLst/>
            <a:cxnLst/>
            <a:rect r="r" b="b" t="t" l="l"/>
            <a:pathLst>
              <a:path h="2604091" w="11396459">
                <a:moveTo>
                  <a:pt x="0" y="0"/>
                </a:moveTo>
                <a:lnTo>
                  <a:pt x="11396459" y="0"/>
                </a:lnTo>
                <a:lnTo>
                  <a:pt x="11396459" y="2604091"/>
                </a:lnTo>
                <a:lnTo>
                  <a:pt x="0" y="2604091"/>
                </a:lnTo>
                <a:lnTo>
                  <a:pt x="0" y="0"/>
                </a:lnTo>
                <a:close/>
              </a:path>
            </a:pathLst>
          </a:custGeom>
          <a:blipFill>
            <a:blip r:embed="rId2"/>
            <a:stretch>
              <a:fillRect l="0" t="0" r="0" b="0"/>
            </a:stretch>
          </a:blipFill>
        </p:spPr>
      </p:sp>
      <p:sp>
        <p:nvSpPr>
          <p:cNvPr name="Freeform 18" id="18"/>
          <p:cNvSpPr/>
          <p:nvPr/>
        </p:nvSpPr>
        <p:spPr>
          <a:xfrm flipH="false" flipV="false" rot="0">
            <a:off x="2175853" y="4472117"/>
            <a:ext cx="11404635" cy="4086678"/>
          </a:xfrm>
          <a:custGeom>
            <a:avLst/>
            <a:gdLst/>
            <a:ahLst/>
            <a:cxnLst/>
            <a:rect r="r" b="b" t="t" l="l"/>
            <a:pathLst>
              <a:path h="4086678" w="11404635">
                <a:moveTo>
                  <a:pt x="0" y="0"/>
                </a:moveTo>
                <a:lnTo>
                  <a:pt x="11404635" y="0"/>
                </a:lnTo>
                <a:lnTo>
                  <a:pt x="11404635" y="4086677"/>
                </a:lnTo>
                <a:lnTo>
                  <a:pt x="0" y="4086677"/>
                </a:lnTo>
                <a:lnTo>
                  <a:pt x="0" y="0"/>
                </a:lnTo>
                <a:close/>
              </a:path>
            </a:pathLst>
          </a:custGeom>
          <a:blipFill>
            <a:blip r:embed="rId3"/>
            <a:stretch>
              <a:fillRect l="0" t="0" r="0" b="-4650"/>
            </a:stretch>
          </a:blipFill>
        </p:spPr>
      </p:sp>
      <p:sp>
        <p:nvSpPr>
          <p:cNvPr name="TextBox 19" id="19"/>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20" id="20"/>
          <p:cNvSpPr txBox="true"/>
          <p:nvPr/>
        </p:nvSpPr>
        <p:spPr>
          <a:xfrm rot="0">
            <a:off x="942262" y="971550"/>
            <a:ext cx="12229338" cy="514350"/>
          </a:xfrm>
          <a:prstGeom prst="rect">
            <a:avLst/>
          </a:prstGeom>
        </p:spPr>
        <p:txBody>
          <a:bodyPr anchor="t" rtlCol="false" tIns="0" lIns="0" bIns="0" rIns="0">
            <a:spAutoFit/>
          </a:bodyPr>
          <a:lstStyle/>
          <a:p>
            <a:pPr algn="l" marL="0" indent="0" lvl="0">
              <a:lnSpc>
                <a:spcPts val="4200"/>
              </a:lnSpc>
              <a:spcBef>
                <a:spcPct val="0"/>
              </a:spcBef>
            </a:pPr>
            <a:r>
              <a:rPr lang="en-US" sz="3000" u="sng">
                <a:solidFill>
                  <a:srgbClr val="000000"/>
                </a:solidFill>
                <a:latin typeface="Canva Sans Bold"/>
              </a:rPr>
              <a:t>Applying the newton's laws of motion</a:t>
            </a:r>
          </a:p>
        </p:txBody>
      </p:sp>
      <p:sp>
        <p:nvSpPr>
          <p:cNvPr name="TextBox 21" id="21"/>
          <p:cNvSpPr txBox="true"/>
          <p:nvPr/>
        </p:nvSpPr>
        <p:spPr>
          <a:xfrm rot="0">
            <a:off x="942262" y="3804241"/>
            <a:ext cx="17050322" cy="514350"/>
          </a:xfrm>
          <a:prstGeom prst="rect">
            <a:avLst/>
          </a:prstGeom>
        </p:spPr>
        <p:txBody>
          <a:bodyPr anchor="t" rtlCol="false" tIns="0" lIns="0" bIns="0" rIns="0">
            <a:spAutoFit/>
          </a:bodyPr>
          <a:lstStyle/>
          <a:p>
            <a:pPr algn="l" marL="0" indent="0" lvl="0">
              <a:lnSpc>
                <a:spcPts val="4200"/>
              </a:lnSpc>
              <a:spcBef>
                <a:spcPct val="0"/>
              </a:spcBef>
            </a:pPr>
            <a:r>
              <a:rPr lang="en-US" sz="3000" u="sng">
                <a:solidFill>
                  <a:srgbClr val="000000"/>
                </a:solidFill>
                <a:latin typeface="Canva Sans Bold"/>
              </a:rPr>
              <a:t>With a slight reorganization the above equations can be written in matrix form 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71109" y="6154680"/>
            <a:ext cx="699506" cy="5507735"/>
            <a:chOff x="0" y="0"/>
            <a:chExt cx="660400" cy="5199825"/>
          </a:xfrm>
        </p:grpSpPr>
        <p:sp>
          <p:nvSpPr>
            <p:cNvPr name="Freeform 3" id="3"/>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4" id="4"/>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5" id="5"/>
          <p:cNvGrpSpPr/>
          <p:nvPr/>
        </p:nvGrpSpPr>
        <p:grpSpPr>
          <a:xfrm rot="0">
            <a:off x="16127746" y="8126754"/>
            <a:ext cx="3086100" cy="270033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7" id="7"/>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8" id="8"/>
          <p:cNvGrpSpPr/>
          <p:nvPr/>
        </p:nvGrpSpPr>
        <p:grpSpPr>
          <a:xfrm rot="-10800000">
            <a:off x="16277524" y="7197622"/>
            <a:ext cx="1715060" cy="150067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0" id="10"/>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1" id="11"/>
          <p:cNvGrpSpPr/>
          <p:nvPr/>
        </p:nvGrpSpPr>
        <p:grpSpPr>
          <a:xfrm rot="0">
            <a:off x="16204227" y="5914374"/>
            <a:ext cx="1466569" cy="128324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3" id="13"/>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4" id="14"/>
          <p:cNvGrpSpPr/>
          <p:nvPr/>
        </p:nvGrpSpPr>
        <p:grpSpPr>
          <a:xfrm rot="0">
            <a:off x="14953985" y="6009017"/>
            <a:ext cx="1358405" cy="1188605"/>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6" id="16"/>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sp>
        <p:nvSpPr>
          <p:cNvPr name="Freeform 17" id="17"/>
          <p:cNvSpPr/>
          <p:nvPr/>
        </p:nvSpPr>
        <p:spPr>
          <a:xfrm flipH="false" flipV="false" rot="0">
            <a:off x="3425796" y="3758181"/>
            <a:ext cx="9410556" cy="4582941"/>
          </a:xfrm>
          <a:custGeom>
            <a:avLst/>
            <a:gdLst/>
            <a:ahLst/>
            <a:cxnLst/>
            <a:rect r="r" b="b" t="t" l="l"/>
            <a:pathLst>
              <a:path h="4582941" w="9410556">
                <a:moveTo>
                  <a:pt x="0" y="0"/>
                </a:moveTo>
                <a:lnTo>
                  <a:pt x="9410556" y="0"/>
                </a:lnTo>
                <a:lnTo>
                  <a:pt x="9410556" y="4582941"/>
                </a:lnTo>
                <a:lnTo>
                  <a:pt x="0" y="4582941"/>
                </a:lnTo>
                <a:lnTo>
                  <a:pt x="0" y="0"/>
                </a:lnTo>
                <a:close/>
              </a:path>
            </a:pathLst>
          </a:custGeom>
          <a:blipFill>
            <a:blip r:embed="rId2"/>
            <a:stretch>
              <a:fillRect l="0" t="0" r="0" b="0"/>
            </a:stretch>
          </a:blipFill>
        </p:spPr>
      </p:sp>
      <p:sp>
        <p:nvSpPr>
          <p:cNvPr name="TextBox 18" id="18"/>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9" id="19"/>
          <p:cNvSpPr txBox="true"/>
          <p:nvPr/>
        </p:nvSpPr>
        <p:spPr>
          <a:xfrm rot="0">
            <a:off x="656060" y="2834256"/>
            <a:ext cx="17050322" cy="514350"/>
          </a:xfrm>
          <a:prstGeom prst="rect">
            <a:avLst/>
          </a:prstGeom>
        </p:spPr>
        <p:txBody>
          <a:bodyPr anchor="t" rtlCol="false" tIns="0" lIns="0" bIns="0" rIns="0">
            <a:spAutoFit/>
          </a:bodyPr>
          <a:lstStyle/>
          <a:p>
            <a:pPr algn="l" marL="0" indent="0" lvl="0">
              <a:lnSpc>
                <a:spcPts val="4200"/>
              </a:lnSpc>
              <a:spcBef>
                <a:spcPct val="0"/>
              </a:spcBef>
            </a:pPr>
            <a:r>
              <a:rPr lang="en-US" sz="3000" u="sng">
                <a:solidFill>
                  <a:srgbClr val="000000"/>
                </a:solidFill>
                <a:latin typeface="Canva Sans Bold"/>
              </a:rPr>
              <a:t>Now we define the loss function as sum of strains in all the links</a:t>
            </a:r>
          </a:p>
        </p:txBody>
      </p:sp>
      <p:sp>
        <p:nvSpPr>
          <p:cNvPr name="TextBox 20" id="20"/>
          <p:cNvSpPr txBox="true"/>
          <p:nvPr/>
        </p:nvSpPr>
        <p:spPr>
          <a:xfrm rot="0">
            <a:off x="656060" y="839377"/>
            <a:ext cx="17631940" cy="1643802"/>
          </a:xfrm>
          <a:prstGeom prst="rect">
            <a:avLst/>
          </a:prstGeom>
        </p:spPr>
        <p:txBody>
          <a:bodyPr anchor="t" rtlCol="false" tIns="0" lIns="0" bIns="0" rIns="0">
            <a:spAutoFit/>
          </a:bodyPr>
          <a:lstStyle/>
          <a:p>
            <a:pPr algn="l" marL="0" indent="0" lvl="0">
              <a:lnSpc>
                <a:spcPts val="4421"/>
              </a:lnSpc>
              <a:spcBef>
                <a:spcPct val="0"/>
              </a:spcBef>
            </a:pPr>
            <a:r>
              <a:rPr lang="en-US" sz="3158">
                <a:solidFill>
                  <a:srgbClr val="000000"/>
                </a:solidFill>
                <a:latin typeface="Canva Sans"/>
              </a:rPr>
              <a:t>Here A is a 2N X M matrix dependent only on the directions of the links, F is column vector of size M representing the forces in the links and L is load vector of size 2N reprsenting the loads and joints at the nodes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03171" y="2332629"/>
            <a:ext cx="9451493" cy="6575918"/>
          </a:xfrm>
          <a:custGeom>
            <a:avLst/>
            <a:gdLst/>
            <a:ahLst/>
            <a:cxnLst/>
            <a:rect r="r" b="b" t="t" l="l"/>
            <a:pathLst>
              <a:path h="6575918" w="9451493">
                <a:moveTo>
                  <a:pt x="0" y="0"/>
                </a:moveTo>
                <a:lnTo>
                  <a:pt x="9451494" y="0"/>
                </a:lnTo>
                <a:lnTo>
                  <a:pt x="9451494" y="6575918"/>
                </a:lnTo>
                <a:lnTo>
                  <a:pt x="0" y="6575918"/>
                </a:lnTo>
                <a:lnTo>
                  <a:pt x="0" y="0"/>
                </a:lnTo>
                <a:close/>
              </a:path>
            </a:pathLst>
          </a:custGeom>
          <a:blipFill>
            <a:blip r:embed="rId4"/>
            <a:stretch>
              <a:fillRect l="0" t="-3898" r="0" b="-3898"/>
            </a:stretch>
          </a:blipFill>
        </p:spPr>
      </p:sp>
      <p:grpSp>
        <p:nvGrpSpPr>
          <p:cNvPr name="Group 4" id="4"/>
          <p:cNvGrpSpPr/>
          <p:nvPr/>
        </p:nvGrpSpPr>
        <p:grpSpPr>
          <a:xfrm rot="-5400000">
            <a:off x="2271109" y="6154680"/>
            <a:ext cx="699506" cy="5507735"/>
            <a:chOff x="0" y="0"/>
            <a:chExt cx="660400" cy="5199825"/>
          </a:xfrm>
        </p:grpSpPr>
        <p:sp>
          <p:nvSpPr>
            <p:cNvPr name="Freeform 5" id="5"/>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6" id="6"/>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7" id="7"/>
          <p:cNvGrpSpPr/>
          <p:nvPr/>
        </p:nvGrpSpPr>
        <p:grpSpPr>
          <a:xfrm rot="0">
            <a:off x="16744950" y="7908131"/>
            <a:ext cx="3086100" cy="270033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9" id="9"/>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0" id="10"/>
          <p:cNvGrpSpPr/>
          <p:nvPr/>
        </p:nvGrpSpPr>
        <p:grpSpPr>
          <a:xfrm rot="0">
            <a:off x="13201385" y="441820"/>
            <a:ext cx="1543050" cy="15430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3" id="13"/>
          <p:cNvGrpSpPr/>
          <p:nvPr/>
        </p:nvGrpSpPr>
        <p:grpSpPr>
          <a:xfrm rot="0">
            <a:off x="12262169" y="879970"/>
            <a:ext cx="666749" cy="6667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
        <p:nvSpPr>
          <p:cNvPr name="TextBox 16" id="16"/>
          <p:cNvSpPr txBox="true"/>
          <p:nvPr/>
        </p:nvSpPr>
        <p:spPr>
          <a:xfrm rot="0">
            <a:off x="1734557"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Benchmarks</a:t>
            </a:r>
          </a:p>
        </p:txBody>
      </p:sp>
      <p:sp>
        <p:nvSpPr>
          <p:cNvPr name="TextBox 17" id="17"/>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18" id="18"/>
          <p:cNvSpPr txBox="true"/>
          <p:nvPr/>
        </p:nvSpPr>
        <p:spPr>
          <a:xfrm rot="0">
            <a:off x="601111" y="2974992"/>
            <a:ext cx="7383706" cy="4251291"/>
          </a:xfrm>
          <a:prstGeom prst="rect">
            <a:avLst/>
          </a:prstGeom>
        </p:spPr>
        <p:txBody>
          <a:bodyPr anchor="t" rtlCol="false" tIns="0" lIns="0" bIns="0" rIns="0">
            <a:spAutoFit/>
          </a:bodyPr>
          <a:lstStyle/>
          <a:p>
            <a:pPr algn="just" marL="0" indent="0" lvl="0">
              <a:lnSpc>
                <a:spcPts val="5607"/>
              </a:lnSpc>
              <a:spcBef>
                <a:spcPct val="0"/>
              </a:spcBef>
            </a:pPr>
            <a:r>
              <a:rPr lang="en-US" sz="4005">
                <a:solidFill>
                  <a:srgbClr val="000000"/>
                </a:solidFill>
                <a:latin typeface="Canva Sans"/>
              </a:rPr>
              <a:t>Our algorithm shows a linear time complexity with respect to the number of nodes and much lower constant while utilizing the efficient matrix multiplication of GPU</a:t>
            </a:r>
          </a:p>
        </p:txBody>
      </p:sp>
      <p:grpSp>
        <p:nvGrpSpPr>
          <p:cNvPr name="Group 19" id="19"/>
          <p:cNvGrpSpPr/>
          <p:nvPr/>
        </p:nvGrpSpPr>
        <p:grpSpPr>
          <a:xfrm rot="0">
            <a:off x="15020660" y="137733"/>
            <a:ext cx="2063037" cy="206303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271109"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127746" y="812675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10800000">
            <a:off x="16277524" y="7197622"/>
            <a:ext cx="1715060" cy="1500678"/>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1" id="11"/>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6204227" y="5914374"/>
            <a:ext cx="1466569" cy="1283248"/>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14" id="14"/>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5" id="15"/>
          <p:cNvGrpSpPr/>
          <p:nvPr/>
        </p:nvGrpSpPr>
        <p:grpSpPr>
          <a:xfrm rot="0">
            <a:off x="14953985" y="6009017"/>
            <a:ext cx="1358405" cy="1188605"/>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A269"/>
            </a:solidFill>
          </p:spPr>
        </p:sp>
        <p:sp>
          <p:nvSpPr>
            <p:cNvPr name="TextBox 17" id="17"/>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18" id="18"/>
          <p:cNvGrpSpPr/>
          <p:nvPr/>
        </p:nvGrpSpPr>
        <p:grpSpPr>
          <a:xfrm rot="0">
            <a:off x="13201385" y="441820"/>
            <a:ext cx="1543050" cy="15430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21" id="21"/>
          <p:cNvGrpSpPr/>
          <p:nvPr/>
        </p:nvGrpSpPr>
        <p:grpSpPr>
          <a:xfrm rot="0">
            <a:off x="12262169" y="879970"/>
            <a:ext cx="666749" cy="66674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23" id="23"/>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pic>
        <p:nvPicPr>
          <p:cNvPr name="Picture 24" id="2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9144000" y="2792057"/>
            <a:ext cx="8526436" cy="6394827"/>
          </a:xfrm>
          <a:prstGeom prst="rect">
            <a:avLst/>
          </a:prstGeom>
        </p:spPr>
      </p:pic>
      <p:sp>
        <p:nvSpPr>
          <p:cNvPr name="TextBox 25" id="25"/>
          <p:cNvSpPr txBox="true"/>
          <p:nvPr/>
        </p:nvSpPr>
        <p:spPr>
          <a:xfrm rot="0">
            <a:off x="2184029"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Experiments</a:t>
            </a:r>
          </a:p>
        </p:txBody>
      </p:sp>
      <p:sp>
        <p:nvSpPr>
          <p:cNvPr name="TextBox 26" id="26"/>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27" id="27"/>
          <p:cNvSpPr txBox="true"/>
          <p:nvPr/>
        </p:nvSpPr>
        <p:spPr>
          <a:xfrm rot="0">
            <a:off x="5180852" y="2360495"/>
            <a:ext cx="7748066" cy="767874"/>
          </a:xfrm>
          <a:prstGeom prst="rect">
            <a:avLst/>
          </a:prstGeom>
        </p:spPr>
        <p:txBody>
          <a:bodyPr anchor="t" rtlCol="false" tIns="0" lIns="0" bIns="0" rIns="0">
            <a:spAutoFit/>
          </a:bodyPr>
          <a:lstStyle/>
          <a:p>
            <a:pPr algn="ctr">
              <a:lnSpc>
                <a:spcPts val="6209"/>
              </a:lnSpc>
            </a:pPr>
            <a:r>
              <a:rPr lang="en-US" sz="4435">
                <a:solidFill>
                  <a:srgbClr val="000000"/>
                </a:solidFill>
                <a:latin typeface="Canva Sans Bold"/>
              </a:rPr>
              <a:t>Branchistochrone Problem:</a:t>
            </a:r>
          </a:p>
        </p:txBody>
      </p:sp>
      <p:sp>
        <p:nvSpPr>
          <p:cNvPr name="TextBox 28" id="28"/>
          <p:cNvSpPr txBox="true"/>
          <p:nvPr/>
        </p:nvSpPr>
        <p:spPr>
          <a:xfrm rot="0">
            <a:off x="657981" y="3573981"/>
            <a:ext cx="7894963" cy="3623641"/>
          </a:xfrm>
          <a:prstGeom prst="rect">
            <a:avLst/>
          </a:prstGeom>
        </p:spPr>
        <p:txBody>
          <a:bodyPr anchor="t" rtlCol="false" tIns="0" lIns="0" bIns="0" rIns="0">
            <a:spAutoFit/>
          </a:bodyPr>
          <a:lstStyle/>
          <a:p>
            <a:pPr algn="l" marL="0" indent="0" lvl="0">
              <a:lnSpc>
                <a:spcPts val="4840"/>
              </a:lnSpc>
              <a:spcBef>
                <a:spcPct val="0"/>
              </a:spcBef>
            </a:pPr>
            <a:r>
              <a:rPr lang="en-US" sz="3457">
                <a:solidFill>
                  <a:srgbClr val="000000"/>
                </a:solidFill>
                <a:latin typeface="Open Sauce"/>
              </a:rPr>
              <a:t>The branchistochrone problem is the problem of finding a curve of shortest descent between two points, we assign a cost to each link as the total time it takes for a particle to travel it</a:t>
            </a:r>
          </a:p>
        </p:txBody>
      </p:sp>
    </p:spTree>
  </p:cSld>
  <p:clrMapOvr>
    <a:masterClrMapping/>
  </p:clrMapOvr>
  <p:timing>
    <p:tnLst>
      <p:par>
        <p:cTn dur="indefinite" restart="never" nodeType="tmRoot">
          <p:childTnLst>
            <p:video>
              <p:cMediaNode vol="0">
                <p:cTn fill="hold" display="false">
                  <p:stCondLst>
                    <p:cond delay="indefinite"/>
                  </p:stCondLst>
                </p:cTn>
                <p:tgtEl>
                  <p:spTgt spid="24"/>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630609" cy="1630609"/>
          </a:xfrm>
          <a:custGeom>
            <a:avLst/>
            <a:gdLst/>
            <a:ahLst/>
            <a:cxnLst/>
            <a:rect r="r" b="b" t="t" l="l"/>
            <a:pathLst>
              <a:path h="1630609" w="1630609">
                <a:moveTo>
                  <a:pt x="0" y="0"/>
                </a:moveTo>
                <a:lnTo>
                  <a:pt x="1630609" y="0"/>
                </a:lnTo>
                <a:lnTo>
                  <a:pt x="1630609" y="1630609"/>
                </a:lnTo>
                <a:lnTo>
                  <a:pt x="0" y="16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271109" y="6154680"/>
            <a:ext cx="699506" cy="5507735"/>
            <a:chOff x="0" y="0"/>
            <a:chExt cx="660400" cy="5199825"/>
          </a:xfrm>
        </p:grpSpPr>
        <p:sp>
          <p:nvSpPr>
            <p:cNvPr name="Freeform 4" id="4"/>
            <p:cNvSpPr/>
            <p:nvPr/>
          </p:nvSpPr>
          <p:spPr>
            <a:xfrm flipH="false" flipV="false" rot="0">
              <a:off x="0" y="0"/>
              <a:ext cx="660400" cy="5199825"/>
            </a:xfrm>
            <a:custGeom>
              <a:avLst/>
              <a:gdLst/>
              <a:ahLst/>
              <a:cxnLst/>
              <a:rect r="r" b="b" t="t" l="l"/>
              <a:pathLst>
                <a:path h="5199825" w="660400">
                  <a:moveTo>
                    <a:pt x="220252" y="5180755"/>
                  </a:moveTo>
                  <a:cubicBezTo>
                    <a:pt x="254109" y="5192270"/>
                    <a:pt x="292600" y="5199825"/>
                    <a:pt x="330378" y="5199825"/>
                  </a:cubicBezTo>
                  <a:cubicBezTo>
                    <a:pt x="368157" y="5199825"/>
                    <a:pt x="404509" y="5193348"/>
                    <a:pt x="438009" y="5181834"/>
                  </a:cubicBezTo>
                  <a:cubicBezTo>
                    <a:pt x="438723" y="5181474"/>
                    <a:pt x="439435" y="5181474"/>
                    <a:pt x="440148" y="5181115"/>
                  </a:cubicBezTo>
                  <a:cubicBezTo>
                    <a:pt x="565955" y="5135060"/>
                    <a:pt x="658618" y="5013446"/>
                    <a:pt x="660400" y="4773874"/>
                  </a:cubicBezTo>
                  <a:lnTo>
                    <a:pt x="660400" y="0"/>
                  </a:lnTo>
                  <a:lnTo>
                    <a:pt x="0" y="0"/>
                  </a:lnTo>
                  <a:lnTo>
                    <a:pt x="0" y="4770332"/>
                  </a:lnTo>
                  <a:cubicBezTo>
                    <a:pt x="1782" y="5014164"/>
                    <a:pt x="93019" y="5135780"/>
                    <a:pt x="220252" y="5180755"/>
                  </a:cubicBezTo>
                  <a:close/>
                </a:path>
              </a:pathLst>
            </a:custGeom>
            <a:solidFill>
              <a:srgbClr val="FFA269"/>
            </a:solidFill>
          </p:spPr>
        </p:sp>
        <p:sp>
          <p:nvSpPr>
            <p:cNvPr name="TextBox 5" id="5"/>
            <p:cNvSpPr txBox="true"/>
            <p:nvPr/>
          </p:nvSpPr>
          <p:spPr>
            <a:xfrm>
              <a:off x="0" y="-76200"/>
              <a:ext cx="660400" cy="5149025"/>
            </a:xfrm>
            <a:prstGeom prst="rect">
              <a:avLst/>
            </a:prstGeom>
          </p:spPr>
          <p:txBody>
            <a:bodyPr anchor="ctr" rtlCol="false" tIns="50800" lIns="50800" bIns="50800" rIns="50800"/>
            <a:lstStyle/>
            <a:p>
              <a:pPr algn="ctr">
                <a:lnSpc>
                  <a:spcPts val="3525"/>
                </a:lnSpc>
              </a:pPr>
            </a:p>
          </p:txBody>
        </p:sp>
      </p:grpSp>
      <p:grpSp>
        <p:nvGrpSpPr>
          <p:cNvPr name="Group 6" id="6"/>
          <p:cNvGrpSpPr/>
          <p:nvPr/>
        </p:nvGrpSpPr>
        <p:grpSpPr>
          <a:xfrm rot="0">
            <a:off x="16416412" y="8558794"/>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CB0B6"/>
            </a:solidFill>
          </p:spPr>
        </p:sp>
        <p:sp>
          <p:nvSpPr>
            <p:cNvPr name="TextBox 8" id="8"/>
            <p:cNvSpPr txBox="true"/>
            <p:nvPr/>
          </p:nvSpPr>
          <p:spPr>
            <a:xfrm>
              <a:off x="127000" y="254000"/>
              <a:ext cx="558800" cy="406400"/>
            </a:xfrm>
            <a:prstGeom prst="rect">
              <a:avLst/>
            </a:prstGeom>
          </p:spPr>
          <p:txBody>
            <a:bodyPr anchor="ctr" rtlCol="false" tIns="50800" lIns="50800" bIns="50800" rIns="50800"/>
            <a:lstStyle/>
            <a:p>
              <a:pPr algn="ctr">
                <a:lnSpc>
                  <a:spcPts val="3525"/>
                </a:lnSpc>
              </a:pPr>
            </a:p>
          </p:txBody>
        </p:sp>
      </p:grpSp>
      <p:grpSp>
        <p:nvGrpSpPr>
          <p:cNvPr name="Group 9" id="9"/>
          <p:cNvGrpSpPr/>
          <p:nvPr/>
        </p:nvGrpSpPr>
        <p:grpSpPr>
          <a:xfrm rot="0">
            <a:off x="13201385" y="441820"/>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B0B6"/>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pSp>
        <p:nvGrpSpPr>
          <p:cNvPr name="Group 12" id="12"/>
          <p:cNvGrpSpPr/>
          <p:nvPr/>
        </p:nvGrpSpPr>
        <p:grpSpPr>
          <a:xfrm rot="0">
            <a:off x="12262169" y="879970"/>
            <a:ext cx="666749" cy="6667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269"/>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525"/>
                </a:lnSpc>
              </a:pPr>
            </a:p>
          </p:txBody>
        </p:sp>
      </p:grpSp>
      <p:graphicFrame>
        <p:nvGraphicFramePr>
          <p:cNvPr name="Table 15" id="15"/>
          <p:cNvGraphicFramePr>
            <a:graphicFrameLocks noGrp="true"/>
          </p:cNvGraphicFramePr>
          <p:nvPr/>
        </p:nvGraphicFramePr>
        <p:xfrm>
          <a:off x="613724" y="3418781"/>
          <a:ext cx="17345738" cy="4900608"/>
        </p:xfrm>
        <a:graphic>
          <a:graphicData uri="http://schemas.openxmlformats.org/drawingml/2006/table">
            <a:tbl>
              <a:tblPr/>
              <a:tblGrid>
                <a:gridCol w="4072008"/>
                <a:gridCol w="4279781"/>
                <a:gridCol w="4066317"/>
                <a:gridCol w="4927632"/>
              </a:tblGrid>
              <a:tr h="988762">
                <a:tc>
                  <a:txBody>
                    <a:bodyPr anchor="t" rtlCol="false"/>
                    <a:lstStyle/>
                    <a:p>
                      <a:pPr algn="ctr">
                        <a:lnSpc>
                          <a:spcPts val="4200"/>
                        </a:lnSpc>
                        <a:defRPr/>
                      </a:pPr>
                      <a:r>
                        <a:rPr lang="en-US" sz="3000">
                          <a:solidFill>
                            <a:srgbClr val="000000"/>
                          </a:solidFill>
                          <a:latin typeface="Open Sauce"/>
                        </a:rPr>
                        <a:t>Initial Bridge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Minimizing Force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Minimizing Strain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uce"/>
                        </a:rPr>
                        <a:t>Minimizing Strain Energy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911846">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16" id="16"/>
          <p:cNvGrpSpPr/>
          <p:nvPr/>
        </p:nvGrpSpPr>
        <p:grpSpPr>
          <a:xfrm rot="0">
            <a:off x="926265" y="4695848"/>
            <a:ext cx="3466087" cy="346608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51373" y="0"/>
                  </a:moveTo>
                  <a:lnTo>
                    <a:pt x="761427" y="0"/>
                  </a:lnTo>
                  <a:cubicBezTo>
                    <a:pt x="775052" y="0"/>
                    <a:pt x="788119" y="5413"/>
                    <a:pt x="797753" y="15047"/>
                  </a:cubicBezTo>
                  <a:cubicBezTo>
                    <a:pt x="807387" y="24681"/>
                    <a:pt x="812800" y="37748"/>
                    <a:pt x="812800" y="51373"/>
                  </a:cubicBezTo>
                  <a:lnTo>
                    <a:pt x="812800" y="761427"/>
                  </a:lnTo>
                  <a:cubicBezTo>
                    <a:pt x="812800" y="775052"/>
                    <a:pt x="807387" y="788119"/>
                    <a:pt x="797753" y="797753"/>
                  </a:cubicBezTo>
                  <a:cubicBezTo>
                    <a:pt x="788119" y="807387"/>
                    <a:pt x="775052" y="812800"/>
                    <a:pt x="761427" y="812800"/>
                  </a:cubicBezTo>
                  <a:lnTo>
                    <a:pt x="51373" y="812800"/>
                  </a:lnTo>
                  <a:cubicBezTo>
                    <a:pt x="37748" y="812800"/>
                    <a:pt x="24681" y="807387"/>
                    <a:pt x="15047" y="797753"/>
                  </a:cubicBezTo>
                  <a:cubicBezTo>
                    <a:pt x="5413" y="788119"/>
                    <a:pt x="0" y="775052"/>
                    <a:pt x="0" y="761427"/>
                  </a:cubicBezTo>
                  <a:lnTo>
                    <a:pt x="0" y="51373"/>
                  </a:lnTo>
                  <a:cubicBezTo>
                    <a:pt x="0" y="37748"/>
                    <a:pt x="5413" y="24681"/>
                    <a:pt x="15047" y="15047"/>
                  </a:cubicBezTo>
                  <a:cubicBezTo>
                    <a:pt x="24681" y="5413"/>
                    <a:pt x="37748" y="0"/>
                    <a:pt x="51373" y="0"/>
                  </a:cubicBezTo>
                  <a:close/>
                </a:path>
              </a:pathLst>
            </a:custGeom>
            <a:blipFill>
              <a:blip r:embed="rId4"/>
              <a:stretch>
                <a:fillRect l="-16666" t="0" r="-16666" b="0"/>
              </a:stretch>
            </a:blipFill>
          </p:spPr>
        </p:sp>
      </p:grpSp>
      <p:grpSp>
        <p:nvGrpSpPr>
          <p:cNvPr name="Group 18" id="18"/>
          <p:cNvGrpSpPr/>
          <p:nvPr/>
        </p:nvGrpSpPr>
        <p:grpSpPr>
          <a:xfrm rot="0">
            <a:off x="4967944" y="4695848"/>
            <a:ext cx="3466087" cy="34660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51373" y="0"/>
                  </a:moveTo>
                  <a:lnTo>
                    <a:pt x="761427" y="0"/>
                  </a:lnTo>
                  <a:cubicBezTo>
                    <a:pt x="775052" y="0"/>
                    <a:pt x="788119" y="5413"/>
                    <a:pt x="797753" y="15047"/>
                  </a:cubicBezTo>
                  <a:cubicBezTo>
                    <a:pt x="807387" y="24681"/>
                    <a:pt x="812800" y="37748"/>
                    <a:pt x="812800" y="51373"/>
                  </a:cubicBezTo>
                  <a:lnTo>
                    <a:pt x="812800" y="761427"/>
                  </a:lnTo>
                  <a:cubicBezTo>
                    <a:pt x="812800" y="775052"/>
                    <a:pt x="807387" y="788119"/>
                    <a:pt x="797753" y="797753"/>
                  </a:cubicBezTo>
                  <a:cubicBezTo>
                    <a:pt x="788119" y="807387"/>
                    <a:pt x="775052" y="812800"/>
                    <a:pt x="761427" y="812800"/>
                  </a:cubicBezTo>
                  <a:lnTo>
                    <a:pt x="51373" y="812800"/>
                  </a:lnTo>
                  <a:cubicBezTo>
                    <a:pt x="37748" y="812800"/>
                    <a:pt x="24681" y="807387"/>
                    <a:pt x="15047" y="797753"/>
                  </a:cubicBezTo>
                  <a:cubicBezTo>
                    <a:pt x="5413" y="788119"/>
                    <a:pt x="0" y="775052"/>
                    <a:pt x="0" y="761427"/>
                  </a:cubicBezTo>
                  <a:lnTo>
                    <a:pt x="0" y="51373"/>
                  </a:lnTo>
                  <a:cubicBezTo>
                    <a:pt x="0" y="37748"/>
                    <a:pt x="5413" y="24681"/>
                    <a:pt x="15047" y="15047"/>
                  </a:cubicBezTo>
                  <a:cubicBezTo>
                    <a:pt x="24681" y="5413"/>
                    <a:pt x="37748" y="0"/>
                    <a:pt x="51373" y="0"/>
                  </a:cubicBezTo>
                  <a:close/>
                </a:path>
              </a:pathLst>
            </a:custGeom>
            <a:blipFill>
              <a:blip r:embed="rId5"/>
              <a:stretch>
                <a:fillRect l="-16666" t="0" r="-16666" b="0"/>
              </a:stretch>
            </a:blipFill>
          </p:spPr>
        </p:sp>
      </p:grpSp>
      <p:grpSp>
        <p:nvGrpSpPr>
          <p:cNvPr name="Group 20" id="20"/>
          <p:cNvGrpSpPr/>
          <p:nvPr/>
        </p:nvGrpSpPr>
        <p:grpSpPr>
          <a:xfrm rot="0">
            <a:off x="9286593" y="4695848"/>
            <a:ext cx="3466087" cy="34660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51373" y="0"/>
                  </a:moveTo>
                  <a:lnTo>
                    <a:pt x="761427" y="0"/>
                  </a:lnTo>
                  <a:cubicBezTo>
                    <a:pt x="775052" y="0"/>
                    <a:pt x="788119" y="5413"/>
                    <a:pt x="797753" y="15047"/>
                  </a:cubicBezTo>
                  <a:cubicBezTo>
                    <a:pt x="807387" y="24681"/>
                    <a:pt x="812800" y="37748"/>
                    <a:pt x="812800" y="51373"/>
                  </a:cubicBezTo>
                  <a:lnTo>
                    <a:pt x="812800" y="761427"/>
                  </a:lnTo>
                  <a:cubicBezTo>
                    <a:pt x="812800" y="775052"/>
                    <a:pt x="807387" y="788119"/>
                    <a:pt x="797753" y="797753"/>
                  </a:cubicBezTo>
                  <a:cubicBezTo>
                    <a:pt x="788119" y="807387"/>
                    <a:pt x="775052" y="812800"/>
                    <a:pt x="761427" y="812800"/>
                  </a:cubicBezTo>
                  <a:lnTo>
                    <a:pt x="51373" y="812800"/>
                  </a:lnTo>
                  <a:cubicBezTo>
                    <a:pt x="37748" y="812800"/>
                    <a:pt x="24681" y="807387"/>
                    <a:pt x="15047" y="797753"/>
                  </a:cubicBezTo>
                  <a:cubicBezTo>
                    <a:pt x="5413" y="788119"/>
                    <a:pt x="0" y="775052"/>
                    <a:pt x="0" y="761427"/>
                  </a:cubicBezTo>
                  <a:lnTo>
                    <a:pt x="0" y="51373"/>
                  </a:lnTo>
                  <a:cubicBezTo>
                    <a:pt x="0" y="37748"/>
                    <a:pt x="5413" y="24681"/>
                    <a:pt x="15047" y="15047"/>
                  </a:cubicBezTo>
                  <a:cubicBezTo>
                    <a:pt x="24681" y="5413"/>
                    <a:pt x="37748" y="0"/>
                    <a:pt x="51373" y="0"/>
                  </a:cubicBezTo>
                  <a:close/>
                </a:path>
              </a:pathLst>
            </a:custGeom>
            <a:blipFill>
              <a:blip r:embed="rId6"/>
              <a:stretch>
                <a:fillRect l="-16666" t="0" r="-16666" b="0"/>
              </a:stretch>
            </a:blipFill>
          </p:spPr>
        </p:sp>
      </p:grpSp>
      <p:grpSp>
        <p:nvGrpSpPr>
          <p:cNvPr name="Group 22" id="22"/>
          <p:cNvGrpSpPr/>
          <p:nvPr/>
        </p:nvGrpSpPr>
        <p:grpSpPr>
          <a:xfrm rot="0">
            <a:off x="13793213" y="4695848"/>
            <a:ext cx="3466087" cy="346608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51373" y="0"/>
                  </a:moveTo>
                  <a:lnTo>
                    <a:pt x="761427" y="0"/>
                  </a:lnTo>
                  <a:cubicBezTo>
                    <a:pt x="775052" y="0"/>
                    <a:pt x="788119" y="5413"/>
                    <a:pt x="797753" y="15047"/>
                  </a:cubicBezTo>
                  <a:cubicBezTo>
                    <a:pt x="807387" y="24681"/>
                    <a:pt x="812800" y="37748"/>
                    <a:pt x="812800" y="51373"/>
                  </a:cubicBezTo>
                  <a:lnTo>
                    <a:pt x="812800" y="761427"/>
                  </a:lnTo>
                  <a:cubicBezTo>
                    <a:pt x="812800" y="775052"/>
                    <a:pt x="807387" y="788119"/>
                    <a:pt x="797753" y="797753"/>
                  </a:cubicBezTo>
                  <a:cubicBezTo>
                    <a:pt x="788119" y="807387"/>
                    <a:pt x="775052" y="812800"/>
                    <a:pt x="761427" y="812800"/>
                  </a:cubicBezTo>
                  <a:lnTo>
                    <a:pt x="51373" y="812800"/>
                  </a:lnTo>
                  <a:cubicBezTo>
                    <a:pt x="37748" y="812800"/>
                    <a:pt x="24681" y="807387"/>
                    <a:pt x="15047" y="797753"/>
                  </a:cubicBezTo>
                  <a:cubicBezTo>
                    <a:pt x="5413" y="788119"/>
                    <a:pt x="0" y="775052"/>
                    <a:pt x="0" y="761427"/>
                  </a:cubicBezTo>
                  <a:lnTo>
                    <a:pt x="0" y="51373"/>
                  </a:lnTo>
                  <a:cubicBezTo>
                    <a:pt x="0" y="37748"/>
                    <a:pt x="5413" y="24681"/>
                    <a:pt x="15047" y="15047"/>
                  </a:cubicBezTo>
                  <a:cubicBezTo>
                    <a:pt x="24681" y="5413"/>
                    <a:pt x="37748" y="0"/>
                    <a:pt x="51373" y="0"/>
                  </a:cubicBezTo>
                  <a:close/>
                </a:path>
              </a:pathLst>
            </a:custGeom>
            <a:blipFill>
              <a:blip r:embed="rId7"/>
              <a:stretch>
                <a:fillRect l="-16666" t="0" r="-16666" b="0"/>
              </a:stretch>
            </a:blipFill>
          </p:spPr>
        </p:sp>
      </p:grpSp>
      <p:sp>
        <p:nvSpPr>
          <p:cNvPr name="TextBox 24" id="24"/>
          <p:cNvSpPr txBox="true"/>
          <p:nvPr/>
        </p:nvSpPr>
        <p:spPr>
          <a:xfrm rot="0">
            <a:off x="2184029" y="1089520"/>
            <a:ext cx="7280346" cy="1111250"/>
          </a:xfrm>
          <a:prstGeom prst="rect">
            <a:avLst/>
          </a:prstGeom>
        </p:spPr>
        <p:txBody>
          <a:bodyPr anchor="t" rtlCol="false" tIns="0" lIns="0" bIns="0" rIns="0">
            <a:spAutoFit/>
          </a:bodyPr>
          <a:lstStyle/>
          <a:p>
            <a:pPr algn="ctr">
              <a:lnSpc>
                <a:spcPts val="9100"/>
              </a:lnSpc>
            </a:pPr>
            <a:r>
              <a:rPr lang="en-US" sz="6500">
                <a:solidFill>
                  <a:srgbClr val="DB793D"/>
                </a:solidFill>
                <a:latin typeface="Open Sauce Bold"/>
              </a:rPr>
              <a:t>Experiments</a:t>
            </a:r>
          </a:p>
        </p:txBody>
      </p:sp>
      <p:sp>
        <p:nvSpPr>
          <p:cNvPr name="TextBox 25" id="25"/>
          <p:cNvSpPr txBox="true"/>
          <p:nvPr/>
        </p:nvSpPr>
        <p:spPr>
          <a:xfrm rot="0">
            <a:off x="942262" y="8631624"/>
            <a:ext cx="2483533" cy="555259"/>
          </a:xfrm>
          <a:prstGeom prst="rect">
            <a:avLst/>
          </a:prstGeom>
        </p:spPr>
        <p:txBody>
          <a:bodyPr anchor="t" rtlCol="false" tIns="0" lIns="0" bIns="0" rIns="0">
            <a:spAutoFit/>
          </a:bodyPr>
          <a:lstStyle/>
          <a:p>
            <a:pPr algn="l">
              <a:lnSpc>
                <a:spcPts val="4570"/>
              </a:lnSpc>
            </a:pPr>
            <a:r>
              <a:rPr lang="en-US" sz="3264" spc="163">
                <a:solidFill>
                  <a:srgbClr val="000000"/>
                </a:solidFill>
                <a:latin typeface="Open Sauce Semi-Bold"/>
              </a:rPr>
              <a:t>Group 35</a:t>
            </a:r>
          </a:p>
        </p:txBody>
      </p:sp>
      <p:sp>
        <p:nvSpPr>
          <p:cNvPr name="TextBox 26" id="26"/>
          <p:cNvSpPr txBox="true"/>
          <p:nvPr/>
        </p:nvSpPr>
        <p:spPr>
          <a:xfrm rot="0">
            <a:off x="613724" y="2652948"/>
            <a:ext cx="17345738" cy="674417"/>
          </a:xfrm>
          <a:prstGeom prst="rect">
            <a:avLst/>
          </a:prstGeom>
        </p:spPr>
        <p:txBody>
          <a:bodyPr anchor="t" rtlCol="false" tIns="0" lIns="0" bIns="0" rIns="0">
            <a:spAutoFit/>
          </a:bodyPr>
          <a:lstStyle/>
          <a:p>
            <a:pPr algn="ctr">
              <a:lnSpc>
                <a:spcPts val="5758"/>
              </a:lnSpc>
              <a:spcBef>
                <a:spcPct val="0"/>
              </a:spcBef>
            </a:pPr>
            <a:r>
              <a:rPr lang="en-US" sz="3599">
                <a:solidFill>
                  <a:srgbClr val="000000"/>
                </a:solidFill>
                <a:latin typeface="Prompt Bold"/>
              </a:rPr>
              <a:t>Ablation Studies for Bridge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DAGELetYirA</dc:identifier>
  <dcterms:modified xsi:type="dcterms:W3CDTF">2011-08-01T06:04:30Z</dcterms:modified>
  <cp:revision>1</cp:revision>
  <dc:title>ME 312 Project</dc:title>
</cp:coreProperties>
</file>